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39"/>
  </p:notesMasterIdLst>
  <p:handoutMasterIdLst>
    <p:handoutMasterId r:id="rId40"/>
  </p:handoutMasterIdLst>
  <p:sldIdLst>
    <p:sldId id="551" r:id="rId2"/>
    <p:sldId id="542" r:id="rId3"/>
    <p:sldId id="566" r:id="rId4"/>
    <p:sldId id="577" r:id="rId5"/>
    <p:sldId id="574" r:id="rId6"/>
    <p:sldId id="575" r:id="rId7"/>
    <p:sldId id="576" r:id="rId8"/>
    <p:sldId id="578" r:id="rId9"/>
    <p:sldId id="569" r:id="rId10"/>
    <p:sldId id="599" r:id="rId11"/>
    <p:sldId id="572" r:id="rId12"/>
    <p:sldId id="571" r:id="rId13"/>
    <p:sldId id="570" r:id="rId14"/>
    <p:sldId id="580" r:id="rId15"/>
    <p:sldId id="579" r:id="rId16"/>
    <p:sldId id="593" r:id="rId17"/>
    <p:sldId id="603" r:id="rId18"/>
    <p:sldId id="597" r:id="rId19"/>
    <p:sldId id="598" r:id="rId20"/>
    <p:sldId id="602" r:id="rId21"/>
    <p:sldId id="588" r:id="rId22"/>
    <p:sldId id="531" r:id="rId23"/>
    <p:sldId id="532" r:id="rId24"/>
    <p:sldId id="524" r:id="rId25"/>
    <p:sldId id="525" r:id="rId26"/>
    <p:sldId id="582" r:id="rId27"/>
    <p:sldId id="586" r:id="rId28"/>
    <p:sldId id="563" r:id="rId29"/>
    <p:sldId id="583" r:id="rId30"/>
    <p:sldId id="585" r:id="rId31"/>
    <p:sldId id="584" r:id="rId32"/>
    <p:sldId id="562" r:id="rId33"/>
    <p:sldId id="587" r:id="rId34"/>
    <p:sldId id="568" r:id="rId35"/>
    <p:sldId id="567" r:id="rId36"/>
    <p:sldId id="601" r:id="rId37"/>
    <p:sldId id="600" r:id="rId3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A80000"/>
    <a:srgbClr val="9D4E2F"/>
    <a:srgbClr val="BE6624"/>
    <a:srgbClr val="04FC51"/>
    <a:srgbClr val="006699"/>
    <a:srgbClr val="C9F2FF"/>
    <a:srgbClr val="CCFFFF"/>
    <a:srgbClr val="499D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3" autoAdjust="0"/>
    <p:restoredTop sz="99259" autoAdjust="0"/>
  </p:normalViewPr>
  <p:slideViewPr>
    <p:cSldViewPr snapToGrid="0">
      <p:cViewPr>
        <p:scale>
          <a:sx n="80" d="100"/>
          <a:sy n="80" d="100"/>
        </p:scale>
        <p:origin x="-972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2400" y="-96"/>
      </p:cViewPr>
      <p:guideLst>
        <p:guide orient="horz" pos="3025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3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21" tIns="47910" rIns="95821" bIns="47910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81475" y="0"/>
            <a:ext cx="3133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21" tIns="47910" rIns="95821" bIns="4791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4950"/>
            <a:ext cx="3133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21" tIns="47910" rIns="95821" bIns="47910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81475" y="9124950"/>
            <a:ext cx="31337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21" tIns="47910" rIns="95821" bIns="4791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870A74D9-205D-49E9-875F-D95B8F2C1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2" tIns="48365" rIns="96732" bIns="48365" numCol="1" anchor="t" anchorCtr="0" compatLnSpc="1">
            <a:prstTxWarp prst="textNoShape">
              <a:avLst/>
            </a:prstTxWarp>
          </a:bodyPr>
          <a:lstStyle>
            <a:lvl1pPr defTabSz="96578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2" tIns="48365" rIns="96732" bIns="48365" numCol="1" anchor="t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0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2" tIns="48365" rIns="96732" bIns="48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2" tIns="48365" rIns="96732" bIns="48365" numCol="1" anchor="b" anchorCtr="0" compatLnSpc="1">
            <a:prstTxWarp prst="textNoShape">
              <a:avLst/>
            </a:prstTxWarp>
          </a:bodyPr>
          <a:lstStyle>
            <a:lvl1pPr defTabSz="96578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32" tIns="48365" rIns="96732" bIns="48365" numCol="1" anchor="b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pPr>
              <a:defRPr/>
            </a:pPr>
            <a:fld id="{8AF88912-75BA-491D-8A1B-D3EFD86C1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04C8C4DF-F467-46A1-9EB5-4383F1099A4C}" type="slidenum">
              <a:rPr lang="en-US" smtClean="0"/>
              <a:pPr defTabSz="965200"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98098279-E25A-4FD0-AA98-EF856888454E}" type="slidenum">
              <a:rPr lang="en-US" smtClean="0"/>
              <a:pPr defTabSz="965200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C59FB74-C252-4A5B-A812-81D6F153374F}" type="slidenum">
              <a:rPr lang="en-US" smtClean="0"/>
              <a:pPr defTabSz="965200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580AEB0-E23B-4F34-8FCD-424D5EBFCB8B}" type="slidenum">
              <a:rPr lang="en-US" smtClean="0"/>
              <a:pPr defTabSz="965200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D349AAA-B1CA-4C84-A8FB-ED1A2673A6CA}" type="slidenum">
              <a:rPr lang="en-US" smtClean="0"/>
              <a:pPr defTabSz="965200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D349AAA-B1CA-4C84-A8FB-ED1A2673A6CA}" type="slidenum">
              <a:rPr lang="en-US" smtClean="0"/>
              <a:pPr defTabSz="965200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D349AAA-B1CA-4C84-A8FB-ED1A2673A6CA}" type="slidenum">
              <a:rPr lang="en-US" smtClean="0"/>
              <a:pPr defTabSz="965200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D349AAA-B1CA-4C84-A8FB-ED1A2673A6CA}" type="slidenum">
              <a:rPr lang="en-US" smtClean="0"/>
              <a:pPr defTabSz="965200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D349AAA-B1CA-4C84-A8FB-ED1A2673A6CA}" type="slidenum">
              <a:rPr lang="en-US" smtClean="0"/>
              <a:pPr defTabSz="965200"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F54CA954-05D2-42A0-B4BF-5740D7492BEC}" type="slidenum">
              <a:rPr lang="en-US" smtClean="0"/>
              <a:pPr defTabSz="965200"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DE45151E-FFB8-42AC-B45D-7BE5293F31F5}" type="slidenum">
              <a:rPr lang="en-US" smtClean="0"/>
              <a:pPr defTabSz="965200"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948C3359-CD66-4211-9608-83CE69F49FEB}" type="slidenum">
              <a:rPr lang="en-US" smtClean="0"/>
              <a:pPr defTabSz="965200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77DB2D81-2E2E-49AB-ABDA-98A6E9596F88}" type="slidenum">
              <a:rPr lang="en-US" smtClean="0"/>
              <a:pPr defTabSz="965200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BD7FB2DB-020C-410E-81F5-398BA47561B6}" type="slidenum">
              <a:rPr lang="en-US" smtClean="0"/>
              <a:pPr defTabSz="965200"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1F8176F-9A9B-4F21-AD8A-A7A87E704C3A}" type="slidenum">
              <a:rPr lang="en-US" smtClean="0"/>
              <a:pPr defTabSz="965200"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AAB614C-8977-4BE8-B296-FE594DB045D0}" type="slidenum">
              <a:rPr lang="en-US" smtClean="0"/>
              <a:pPr defTabSz="965200"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AAB614C-8977-4BE8-B296-FE594DB045D0}" type="slidenum">
              <a:rPr lang="en-US" smtClean="0"/>
              <a:pPr defTabSz="965200"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9FBFF1A5-940B-44EA-B1AA-C512061DA29E}" type="slidenum">
              <a:rPr lang="en-US" smtClean="0"/>
              <a:pPr defTabSz="965200"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763D4DC3-0BF8-40DA-A8DB-9D8944597E05}" type="slidenum">
              <a:rPr lang="en-US" smtClean="0"/>
              <a:pPr defTabSz="965200"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DDB3B3E0-37A4-43A9-A8BF-EF527225946E}" type="slidenum">
              <a:rPr lang="en-US" smtClean="0"/>
              <a:pPr defTabSz="965200"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B25EF26-F1C8-4588-918B-D5BB48DF11AC}" type="slidenum">
              <a:rPr lang="en-US" smtClean="0"/>
              <a:pPr defTabSz="965200"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4F5F04D-AEE8-44C1-85EA-CDDDFC2F6056}" type="slidenum">
              <a:rPr lang="en-US" smtClean="0"/>
              <a:pPr defTabSz="965200"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2BE2838-50C1-43CF-BDEC-36399C236498}" type="slidenum">
              <a:rPr lang="en-US" smtClean="0"/>
              <a:pPr defTabSz="965200"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4F5F04D-AEE8-44C1-85EA-CDDDFC2F6056}" type="slidenum">
              <a:rPr lang="en-US" smtClean="0"/>
              <a:pPr defTabSz="965200"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90A8BC74-E576-4909-81C1-A906CE0B04BA}" type="slidenum">
              <a:rPr lang="en-US" smtClean="0"/>
              <a:pPr defTabSz="965200"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03888023-6D96-4984-9A5C-C6F31D5A9895}" type="slidenum">
              <a:rPr lang="en-US" smtClean="0"/>
              <a:pPr defTabSz="965200"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9FBFF1A5-940B-44EA-B1AA-C512061DA29E}" type="slidenum">
              <a:rPr lang="en-US" smtClean="0"/>
              <a:pPr defTabSz="965200"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9FBFF1A5-940B-44EA-B1AA-C512061DA29E}" type="slidenum">
              <a:rPr lang="en-US" smtClean="0"/>
              <a:pPr defTabSz="965200"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52A952E4-F791-4D54-A503-8F45363A8DE5}" type="slidenum">
              <a:rPr lang="en-US" smtClean="0"/>
              <a:pPr defTabSz="965200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DDF4B86C-D734-4648-9F3D-ECF31DA7DE43}" type="slidenum">
              <a:rPr lang="en-US" smtClean="0"/>
              <a:pPr defTabSz="965200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BB713C0-6F93-4B08-9067-C562A1BAD862}" type="slidenum">
              <a:rPr lang="en-US" smtClean="0"/>
              <a:pPr defTabSz="965200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BB713C0-6F93-4B08-9067-C562A1BAD862}" type="slidenum">
              <a:rPr lang="en-US" smtClean="0"/>
              <a:pPr defTabSz="965200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5C563A24-275C-463E-B4EC-AB75C6468427}" type="slidenum">
              <a:rPr lang="en-US" smtClean="0"/>
              <a:pPr defTabSz="965200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D349AAA-B1CA-4C84-A8FB-ED1A2673A6CA}" type="slidenum">
              <a:rPr lang="en-US" smtClean="0"/>
              <a:pPr defTabSz="965200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eader_bg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logo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6225"/>
            <a:ext cx="48672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bg_footer.jpg"/>
          <p:cNvPicPr>
            <a:picLocks noChangeAspect="1"/>
          </p:cNvPicPr>
          <p:nvPr userDrawn="1"/>
        </p:nvPicPr>
        <p:blipFill>
          <a:blip r:embed="rId4" cstate="print"/>
          <a:srcRect b="24507"/>
          <a:stretch>
            <a:fillRect/>
          </a:stretch>
        </p:blipFill>
        <p:spPr bwMode="auto">
          <a:xfrm>
            <a:off x="0" y="6081713"/>
            <a:ext cx="9144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37012" y="3519715"/>
            <a:ext cx="4876800" cy="914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4912" y="2039257"/>
            <a:ext cx="5457371" cy="148771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A2CF6B7-C9D0-4612-B0B7-ED5F8BB1B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4DB9F-B770-48F3-B37F-3C151E154B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21145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1912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6938D-C5E3-47D3-9FFB-0CE073CE64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/>
            </a:lvl1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C8B48-4599-44B5-9CDF-AAA48E9BD9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3865A-E79A-440F-8503-08FB4B982F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9050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36FB3-6443-43A1-BA13-B4C2C79216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906B4-CFE4-42F2-80AD-2B2E604861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AF718-264D-4938-A2FF-218E791D1A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C1406-942D-4A27-9F20-F9AA53ED02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76C08-4BB3-44D0-852D-8937CEC63B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7E8A-D127-4731-80A8-8E54A5587D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g_footer.jpg"/>
          <p:cNvPicPr>
            <a:picLocks noChangeAspect="1"/>
          </p:cNvPicPr>
          <p:nvPr userDrawn="1"/>
        </p:nvPicPr>
        <p:blipFill>
          <a:blip r:embed="rId13" cstate="print"/>
          <a:srcRect b="24507"/>
          <a:stretch>
            <a:fillRect/>
          </a:stretch>
        </p:blipFill>
        <p:spPr bwMode="auto">
          <a:xfrm>
            <a:off x="0" y="6081713"/>
            <a:ext cx="9144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41550"/>
            <a:ext cx="84582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7955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3414" name="Text Box 6"/>
          <p:cNvSpPr txBox="1">
            <a:spLocks noChangeArrowheads="1"/>
          </p:cNvSpPr>
          <p:nvPr userDrawn="1"/>
        </p:nvSpPr>
        <p:spPr bwMode="auto">
          <a:xfrm>
            <a:off x="5562600" y="6553200"/>
            <a:ext cx="3124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TRB Planning Applications Conference,  Reno, NV: May 9</a:t>
            </a:r>
            <a:r>
              <a:rPr lang="en-US" sz="800" baseline="300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th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, 2011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143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4F202E-2A45-4A58-92C1-482EFFA70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0" descr="header_bg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logo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943600"/>
            <a:ext cx="48672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10000"/>
        </a:spcBef>
        <a:spcAft>
          <a:spcPct val="20000"/>
        </a:spcAft>
        <a:buClr>
          <a:schemeClr val="bg1"/>
        </a:buClr>
        <a:buSzPct val="120000"/>
        <a:buChar char="•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lr>
          <a:schemeClr val="bg2"/>
        </a:buClr>
        <a:buSzPct val="105000"/>
        <a:buChar char="•"/>
        <a:defRPr sz="22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lr>
          <a:schemeClr val="folHlink"/>
        </a:buClr>
        <a:buSzPct val="12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1782763"/>
            <a:ext cx="8229600" cy="19891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dirty="0" smtClean="0"/>
              <a:t>Development of 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600" dirty="0" smtClean="0"/>
              <a:t>Dynamic Traffic Assignment (DTA) </a:t>
            </a:r>
            <a:br>
              <a:rPr lang="en-US" sz="3600" dirty="0" smtClean="0"/>
            </a:br>
            <a:r>
              <a:rPr lang="en-US" sz="2800" dirty="0" smtClean="0"/>
              <a:t>for the Portland Metropolitan Region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8325" y="4476750"/>
            <a:ext cx="5495925" cy="914400"/>
          </a:xfrm>
        </p:spPr>
        <p:txBody>
          <a:bodyPr anchor="ctr"/>
          <a:lstStyle/>
          <a:p>
            <a:pPr eaLnBrk="1" hangingPunct="1">
              <a:lnSpc>
                <a:spcPct val="120000"/>
              </a:lnSpc>
            </a:pPr>
            <a:r>
              <a:rPr lang="en-US" sz="2000" b="1" dirty="0" smtClean="0"/>
              <a:t>TRB Planning Applications Conference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May 9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000" b="1" dirty="0" smtClean="0">
                <a:solidFill>
                  <a:schemeClr val="bg1"/>
                </a:solidFill>
              </a:rPr>
              <a:t>, 2011</a:t>
            </a:r>
          </a:p>
        </p:txBody>
      </p:sp>
      <p:sp>
        <p:nvSpPr>
          <p:cNvPr id="3076" name="Line 5"/>
          <p:cNvSpPr>
            <a:spLocks noChangeShapeType="1"/>
          </p:cNvSpPr>
          <p:nvPr/>
        </p:nvSpPr>
        <p:spPr bwMode="auto">
          <a:xfrm>
            <a:off x="2295525" y="4962525"/>
            <a:ext cx="4572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8201" t="28320" r="16751" b="18816"/>
          <a:stretch>
            <a:fillRect/>
          </a:stretch>
        </p:blipFill>
        <p:spPr bwMode="auto">
          <a:xfrm>
            <a:off x="393700" y="1666875"/>
            <a:ext cx="84201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4"/>
          <p:cNvPicPr>
            <a:picLocks noChangeAspect="1"/>
          </p:cNvPicPr>
          <p:nvPr/>
        </p:nvPicPr>
        <p:blipFill>
          <a:blip r:embed="rId4" cstate="print"/>
          <a:srcRect l="37746" t="23962" r="20711" b="6342"/>
          <a:stretch>
            <a:fillRect/>
          </a:stretch>
        </p:blipFill>
        <p:spPr bwMode="auto">
          <a:xfrm>
            <a:off x="7643813" y="560388"/>
            <a:ext cx="1362075" cy="15446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60AD9-A4FE-4E6D-9155-426C9E32B43F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Temporal advantages of DTA</a:t>
            </a:r>
            <a:endParaRPr lang="en-US" smtClean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161338" y="4292600"/>
            <a:ext cx="982662" cy="968375"/>
            <a:chOff x="8161418" y="4292601"/>
            <a:chExt cx="982582" cy="968176"/>
          </a:xfrm>
        </p:grpSpPr>
        <p:sp>
          <p:nvSpPr>
            <p:cNvPr id="10249" name="TextBox 5"/>
            <p:cNvSpPr txBox="1">
              <a:spLocks noChangeArrowheads="1"/>
            </p:cNvSpPr>
            <p:nvPr/>
          </p:nvSpPr>
          <p:spPr bwMode="auto">
            <a:xfrm>
              <a:off x="8161419" y="4953000"/>
              <a:ext cx="705642" cy="30777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Tahoma" pitchFamily="34" charset="0"/>
                  <a:cs typeface="Tahoma" pitchFamily="34" charset="0"/>
                </a:rPr>
                <a:t>Static</a:t>
              </a:r>
            </a:p>
          </p:txBody>
        </p:sp>
        <p:sp>
          <p:nvSpPr>
            <p:cNvPr id="10250" name="TextBox 6"/>
            <p:cNvSpPr txBox="1">
              <a:spLocks noChangeArrowheads="1"/>
            </p:cNvSpPr>
            <p:nvPr/>
          </p:nvSpPr>
          <p:spPr bwMode="auto">
            <a:xfrm>
              <a:off x="8161418" y="4610101"/>
              <a:ext cx="715881" cy="30480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Tahoma" pitchFamily="34" charset="0"/>
                  <a:cs typeface="Tahoma" pitchFamily="34" charset="0"/>
                </a:rPr>
                <a:t>DTA</a:t>
              </a:r>
            </a:p>
          </p:txBody>
        </p:sp>
        <p:sp>
          <p:nvSpPr>
            <p:cNvPr id="10251" name="TextBox 7"/>
            <p:cNvSpPr txBox="1">
              <a:spLocks noChangeArrowheads="1"/>
            </p:cNvSpPr>
            <p:nvPr/>
          </p:nvSpPr>
          <p:spPr bwMode="auto">
            <a:xfrm>
              <a:off x="8161418" y="4292601"/>
              <a:ext cx="982582" cy="30777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Tahoma" pitchFamily="34" charset="0"/>
                  <a:cs typeface="Tahoma" pitchFamily="34" charset="0"/>
                </a:rPr>
                <a:t>Detector</a:t>
              </a:r>
            </a:p>
          </p:txBody>
        </p:sp>
      </p:grpSp>
      <p:sp>
        <p:nvSpPr>
          <p:cNvPr id="22" name="4-Point Star 21"/>
          <p:cNvSpPr/>
          <p:nvPr/>
        </p:nvSpPr>
        <p:spPr>
          <a:xfrm flipH="1" flipV="1">
            <a:off x="7891463" y="1047750"/>
            <a:ext cx="180975" cy="180975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81100" y="1254125"/>
            <a:ext cx="64516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Flow rates at location between </a:t>
            </a:r>
            <a:r>
              <a:rPr lang="en-US" sz="1600" b="1" i="1" dirty="0" smtClean="0">
                <a:solidFill>
                  <a:schemeClr val="bg1"/>
                </a:solidFill>
                <a:latin typeface="+mn-lt"/>
              </a:rPr>
              <a:t>3PM </a:t>
            </a:r>
            <a:r>
              <a:rPr lang="en-US" sz="1600" b="1" i="1" dirty="0">
                <a:solidFill>
                  <a:schemeClr val="bg1"/>
                </a:solidFill>
                <a:latin typeface="+mn-lt"/>
              </a:rPr>
              <a:t>and 6PM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-944879" y="3463924"/>
            <a:ext cx="29032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bg2"/>
                </a:solidFill>
                <a:latin typeface="+mn-lt"/>
              </a:rPr>
              <a:t>Vehicles per lane per hour</a:t>
            </a:r>
            <a:endParaRPr lang="en-US" sz="1200" b="1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3" cstate="print"/>
          <a:srcRect l="7941" t="25966" r="7881" b="26241"/>
          <a:stretch>
            <a:fillRect/>
          </a:stretch>
        </p:blipFill>
        <p:spPr bwMode="auto">
          <a:xfrm>
            <a:off x="198438" y="2257425"/>
            <a:ext cx="8755062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4" cstate="print"/>
          <a:srcRect l="36378" t="22800" r="22597" b="6142"/>
          <a:stretch>
            <a:fillRect/>
          </a:stretch>
        </p:blipFill>
        <p:spPr bwMode="auto">
          <a:xfrm>
            <a:off x="7642225" y="561975"/>
            <a:ext cx="1368425" cy="1546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89355E-25AA-41CD-87FE-BED58352B2A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Temporal advantages of DTA</a:t>
            </a:r>
            <a:endParaRPr lang="en-US" smtClean="0"/>
          </a:p>
        </p:txBody>
      </p:sp>
      <p:sp>
        <p:nvSpPr>
          <p:cNvPr id="10" name="Rectangle 9"/>
          <p:cNvSpPr/>
          <p:nvPr/>
        </p:nvSpPr>
        <p:spPr>
          <a:xfrm>
            <a:off x="228600" y="1355725"/>
            <a:ext cx="86995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Change in travel time for vehicles traveling entire route </a:t>
            </a:r>
          </a:p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between 4PM and 6PM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3" cstate="print"/>
          <a:srcRect l="36378" t="22800" r="22597" b="6142"/>
          <a:stretch>
            <a:fillRect/>
          </a:stretch>
        </p:blipFill>
        <p:spPr bwMode="auto">
          <a:xfrm>
            <a:off x="7642225" y="561975"/>
            <a:ext cx="1368425" cy="1546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F96B0-96D7-41DD-9176-F5A9F4CC39E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Temporal advantages of DTA</a:t>
            </a:r>
            <a:endParaRPr lang="en-US" smtClean="0"/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/>
          <a:srcRect l="7961" t="25977" r="7889" b="26277"/>
          <a:stretch>
            <a:fillRect/>
          </a:stretch>
        </p:blipFill>
        <p:spPr bwMode="auto">
          <a:xfrm>
            <a:off x="198438" y="2259013"/>
            <a:ext cx="877093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28600" y="1355725"/>
            <a:ext cx="86995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Change in travel time for vehicles traveling entire route </a:t>
            </a:r>
          </a:p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between 4PM and 6PM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5FC0A-8FCB-45CF-95EE-69657508AF20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Temporal advantages of DTA</a:t>
            </a:r>
            <a:endParaRPr lang="en-US" smtClean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print"/>
          <a:srcRect l="36359" t="22766" r="22627" b="6126"/>
          <a:stretch>
            <a:fillRect/>
          </a:stretch>
        </p:blipFill>
        <p:spPr bwMode="auto">
          <a:xfrm>
            <a:off x="7648575" y="573088"/>
            <a:ext cx="1360488" cy="1531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13317" name="Group 21"/>
          <p:cNvGrpSpPr>
            <a:grpSpLocks/>
          </p:cNvGrpSpPr>
          <p:nvPr/>
        </p:nvGrpSpPr>
        <p:grpSpPr bwMode="auto">
          <a:xfrm>
            <a:off x="1500188" y="1498600"/>
            <a:ext cx="5694362" cy="4648200"/>
            <a:chOff x="1864591" y="1695450"/>
            <a:chExt cx="5414818" cy="4419600"/>
          </a:xfrm>
        </p:grpSpPr>
        <p:pic>
          <p:nvPicPr>
            <p:cNvPr id="13321" name="Picture 8" descr="I-205 NB GP-Northbound_SpeedProfile.jpg"/>
            <p:cNvPicPr>
              <a:picLocks noChangeAspect="1"/>
            </p:cNvPicPr>
            <p:nvPr/>
          </p:nvPicPr>
          <p:blipFill>
            <a:blip r:embed="rId4" cstate="print"/>
            <a:srcRect t="14481" b="4720"/>
            <a:stretch>
              <a:fillRect/>
            </a:stretch>
          </p:blipFill>
          <p:spPr bwMode="auto">
            <a:xfrm>
              <a:off x="1864591" y="1733549"/>
              <a:ext cx="5414818" cy="438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2235945" y="1695450"/>
              <a:ext cx="161523" cy="1615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2190658" y="5657694"/>
              <a:ext cx="209829" cy="181131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" name="Oval 19"/>
          <p:cNvSpPr/>
          <p:nvPr/>
        </p:nvSpPr>
        <p:spPr>
          <a:xfrm>
            <a:off x="8648700" y="744538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8029575" y="1666875"/>
            <a:ext cx="133350" cy="11430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279400" y="1101725"/>
            <a:ext cx="8763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Space-time diagram of congestion and queue buildup along route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5BCB08-641C-4C49-83C1-88193C290D8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Temporal advantages of DTA</a:t>
            </a:r>
            <a:endParaRPr lang="en-US" smtClean="0"/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 cstate="print"/>
          <a:srcRect l="3021" t="19139" r="3854" b="7974"/>
          <a:stretch>
            <a:fillRect/>
          </a:stretch>
        </p:blipFill>
        <p:spPr bwMode="auto">
          <a:xfrm>
            <a:off x="152400" y="1570038"/>
            <a:ext cx="88392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 cstate="print"/>
          <a:srcRect l="36359" t="22766" r="22627" b="6126"/>
          <a:stretch>
            <a:fillRect/>
          </a:stretch>
        </p:blipFill>
        <p:spPr bwMode="auto">
          <a:xfrm>
            <a:off x="7648575" y="573088"/>
            <a:ext cx="1360488" cy="1531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8648700" y="744538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029575" y="1666875"/>
            <a:ext cx="133350" cy="11430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8963" y="1695450"/>
            <a:ext cx="161925" cy="161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539750" y="5365750"/>
            <a:ext cx="209550" cy="180975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4500" y="1127125"/>
            <a:ext cx="86995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Travel times along route at 5-min starting times b/w 4PM and 6PM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/>
          <a:srcRect l="2654" t="19302" r="6374" b="11475"/>
          <a:stretch>
            <a:fillRect/>
          </a:stretch>
        </p:blipFill>
        <p:spPr bwMode="auto">
          <a:xfrm>
            <a:off x="241300" y="1833563"/>
            <a:ext cx="854075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1BADF-FFA3-4E95-A27E-705480E6AE2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Temporal advantages of DTA</a:t>
            </a:r>
            <a:endParaRPr lang="en-US" smtClean="0"/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182688"/>
            <a:ext cx="80010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b="1" dirty="0" smtClean="0"/>
              <a:t>Speed : </a:t>
            </a:r>
            <a:r>
              <a:rPr lang="en-US" sz="2000" b="1" dirty="0" smtClean="0">
                <a:solidFill>
                  <a:schemeClr val="bg2">
                    <a:lumMod val="95000"/>
                    <a:lumOff val="5000"/>
                  </a:schemeClr>
                </a:solidFill>
                <a:cs typeface="Arial" pitchFamily="34" charset="0"/>
              </a:rPr>
              <a:t>Space-Time diagram with trajectories</a:t>
            </a:r>
            <a:endParaRPr lang="en-US" sz="2800" dirty="0" smtClean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/>
          <a:srcRect l="36359" t="22766" r="22627" b="6126"/>
          <a:stretch>
            <a:fillRect/>
          </a:stretch>
        </p:blipFill>
        <p:spPr bwMode="auto">
          <a:xfrm>
            <a:off x="7648575" y="573088"/>
            <a:ext cx="1360488" cy="1531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8648700" y="744538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8029575" y="1666875"/>
            <a:ext cx="133350" cy="11430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rcRect l="36358" t="22766" r="22627" b="6126"/>
          <a:stretch>
            <a:fillRect/>
          </a:stretch>
        </p:blipFill>
        <p:spPr bwMode="auto">
          <a:xfrm>
            <a:off x="7646516" y="558800"/>
            <a:ext cx="1372122" cy="15453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F96B0-96D7-41DD-9176-F5A9F4CC39E9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Why DTA?</a:t>
            </a:r>
            <a:br>
              <a:rPr lang="en-US" dirty="0" smtClean="0"/>
            </a:br>
            <a:r>
              <a:rPr lang="en-US" sz="2000" dirty="0" smtClean="0"/>
              <a:t>Measuring reliability using DTA </a:t>
            </a:r>
            <a:r>
              <a:rPr lang="en-US" sz="2000" dirty="0" err="1" smtClean="0"/>
              <a:t>stochasticity</a:t>
            </a:r>
            <a:endParaRPr lang="en-US" sz="2000" dirty="0" smtClean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1192213"/>
            <a:ext cx="794459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DynusT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simulation is stochastic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accent1"/>
              </a:buClr>
              <a:buSzPct val="120000"/>
              <a:buFontTx/>
              <a:buChar char="•"/>
              <a:tabLst/>
              <a:defRPr/>
            </a:pPr>
            <a:r>
              <a:rPr lang="en-US" sz="1800" kern="0" dirty="0" smtClean="0">
                <a:solidFill>
                  <a:schemeClr val="accent1"/>
                </a:solidFill>
                <a:latin typeface="+mn-lt"/>
              </a:rPr>
              <a:t>Simulation of trips every 6 seconds can be allowed to vary randomly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20 assignment runs with same network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and trip tables</a:t>
            </a:r>
          </a:p>
          <a:p>
            <a:pPr marL="1143000" lvl="2" indent="-228600">
              <a:lnSpc>
                <a:spcPct val="90000"/>
              </a:lnSpc>
              <a:spcAft>
                <a:spcPct val="15000"/>
              </a:spcAft>
              <a:buClr>
                <a:schemeClr val="accent1"/>
              </a:buClr>
              <a:buSzPct val="120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1"/>
                </a:solidFill>
                <a:latin typeface="+mn-lt"/>
              </a:rPr>
              <a:t>Each assignment run to acceptable convergence (50 iterations)</a:t>
            </a:r>
          </a:p>
          <a:p>
            <a:pPr marL="1143000" lvl="2" indent="-228600">
              <a:lnSpc>
                <a:spcPct val="90000"/>
              </a:lnSpc>
              <a:spcAft>
                <a:spcPct val="15000"/>
              </a:spcAft>
              <a:buClr>
                <a:schemeClr val="accent1"/>
              </a:buClr>
              <a:buSzPct val="120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1"/>
                </a:solidFill>
                <a:latin typeface="+mn-lt"/>
              </a:rPr>
              <a:t>Graph differences in travel time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 l="3821" t="23314" r="11522" b="28983"/>
          <a:stretch>
            <a:fillRect/>
          </a:stretch>
        </p:blipFill>
        <p:spPr bwMode="auto">
          <a:xfrm>
            <a:off x="170878" y="2265045"/>
            <a:ext cx="8822208" cy="32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rcRect l="36358" t="22766" r="22627" b="6126"/>
          <a:stretch>
            <a:fillRect/>
          </a:stretch>
        </p:blipFill>
        <p:spPr bwMode="auto">
          <a:xfrm>
            <a:off x="7646516" y="558800"/>
            <a:ext cx="1372122" cy="15453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F96B0-96D7-41DD-9176-F5A9F4CC39E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Why DTA?</a:t>
            </a:r>
            <a:br>
              <a:rPr lang="en-US" dirty="0" smtClean="0"/>
            </a:br>
            <a:r>
              <a:rPr lang="en-US" sz="2000" dirty="0" smtClean="0"/>
              <a:t>Measuring reliability using DTA </a:t>
            </a:r>
            <a:r>
              <a:rPr lang="en-US" sz="2000" dirty="0" err="1" smtClean="0"/>
              <a:t>stochasticity</a:t>
            </a:r>
            <a:endParaRPr lang="en-US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8600" y="1355725"/>
            <a:ext cx="86995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Change in travel time for vehicles traveling entire route </a:t>
            </a:r>
          </a:p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between 4PM and 6PM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59752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dirty="0" smtClean="0">
                <a:solidFill>
                  <a:srgbClr val="C00000"/>
                </a:solidFill>
                <a:latin typeface="+mn-lt"/>
              </a:rPr>
              <a:t>Original network</a:t>
            </a:r>
            <a:endParaRPr lang="en-US" sz="16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821" t="23314" r="11522" b="28983"/>
          <a:stretch>
            <a:fillRect/>
          </a:stretch>
        </p:blipFill>
        <p:spPr bwMode="auto">
          <a:xfrm>
            <a:off x="172466" y="2265045"/>
            <a:ext cx="8822208" cy="32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rcRect l="36358" t="22766" r="22627" b="6126"/>
          <a:stretch>
            <a:fillRect/>
          </a:stretch>
        </p:blipFill>
        <p:spPr bwMode="auto">
          <a:xfrm>
            <a:off x="7646516" y="558800"/>
            <a:ext cx="1372122" cy="15453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F96B0-96D7-41DD-9176-F5A9F4CC39E9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Why DTA?</a:t>
            </a:r>
            <a:br>
              <a:rPr lang="en-US" dirty="0" smtClean="0"/>
            </a:br>
            <a:r>
              <a:rPr lang="en-US" sz="2000" dirty="0" smtClean="0"/>
              <a:t> Measuring reliability using DTA </a:t>
            </a:r>
            <a:r>
              <a:rPr lang="en-US" sz="2000" dirty="0" err="1" smtClean="0"/>
              <a:t>stochasticity</a:t>
            </a:r>
            <a:endParaRPr lang="en-US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8600" y="1355725"/>
            <a:ext cx="86995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Change in travel time for vehicles traveling entire route </a:t>
            </a:r>
          </a:p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between 4PM and 6PM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59752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dirty="0" smtClean="0">
                <a:solidFill>
                  <a:srgbClr val="C00000"/>
                </a:solidFill>
                <a:latin typeface="+mn-lt"/>
              </a:rPr>
              <a:t>Original network</a:t>
            </a:r>
            <a:endParaRPr lang="en-US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06450" y="2743200"/>
            <a:ext cx="7842250" cy="1174750"/>
          </a:xfrm>
          <a:custGeom>
            <a:avLst/>
            <a:gdLst>
              <a:gd name="connsiteX0" fmla="*/ 0 w 7842250"/>
              <a:gd name="connsiteY0" fmla="*/ 1003300 h 1174750"/>
              <a:gd name="connsiteX1" fmla="*/ 0 w 7842250"/>
              <a:gd name="connsiteY1" fmla="*/ 1174750 h 1174750"/>
              <a:gd name="connsiteX2" fmla="*/ 514350 w 7842250"/>
              <a:gd name="connsiteY2" fmla="*/ 1092200 h 1174750"/>
              <a:gd name="connsiteX3" fmla="*/ 704850 w 7842250"/>
              <a:gd name="connsiteY3" fmla="*/ 1060450 h 1174750"/>
              <a:gd name="connsiteX4" fmla="*/ 1276350 w 7842250"/>
              <a:gd name="connsiteY4" fmla="*/ 1060450 h 1174750"/>
              <a:gd name="connsiteX5" fmla="*/ 1352550 w 7842250"/>
              <a:gd name="connsiteY5" fmla="*/ 1054100 h 1174750"/>
              <a:gd name="connsiteX6" fmla="*/ 1974850 w 7842250"/>
              <a:gd name="connsiteY6" fmla="*/ 1098550 h 1174750"/>
              <a:gd name="connsiteX7" fmla="*/ 2654300 w 7842250"/>
              <a:gd name="connsiteY7" fmla="*/ 1085850 h 1174750"/>
              <a:gd name="connsiteX8" fmla="*/ 3282950 w 7842250"/>
              <a:gd name="connsiteY8" fmla="*/ 1035050 h 1174750"/>
              <a:gd name="connsiteX9" fmla="*/ 3924300 w 7842250"/>
              <a:gd name="connsiteY9" fmla="*/ 869950 h 1174750"/>
              <a:gd name="connsiteX10" fmla="*/ 4578350 w 7842250"/>
              <a:gd name="connsiteY10" fmla="*/ 736600 h 1174750"/>
              <a:gd name="connsiteX11" fmla="*/ 5238750 w 7842250"/>
              <a:gd name="connsiteY11" fmla="*/ 476250 h 1174750"/>
              <a:gd name="connsiteX12" fmla="*/ 5842000 w 7842250"/>
              <a:gd name="connsiteY12" fmla="*/ 330200 h 1174750"/>
              <a:gd name="connsiteX13" fmla="*/ 6515100 w 7842250"/>
              <a:gd name="connsiteY13" fmla="*/ 298450 h 1174750"/>
              <a:gd name="connsiteX14" fmla="*/ 7137400 w 7842250"/>
              <a:gd name="connsiteY14" fmla="*/ 463550 h 1174750"/>
              <a:gd name="connsiteX15" fmla="*/ 7200900 w 7842250"/>
              <a:gd name="connsiteY15" fmla="*/ 488950 h 1174750"/>
              <a:gd name="connsiteX16" fmla="*/ 7835900 w 7842250"/>
              <a:gd name="connsiteY16" fmla="*/ 889000 h 1174750"/>
              <a:gd name="connsiteX17" fmla="*/ 7842250 w 7842250"/>
              <a:gd name="connsiteY17" fmla="*/ 508000 h 1174750"/>
              <a:gd name="connsiteX18" fmla="*/ 7194550 w 7842250"/>
              <a:gd name="connsiteY18" fmla="*/ 330200 h 1174750"/>
              <a:gd name="connsiteX19" fmla="*/ 6623050 w 7842250"/>
              <a:gd name="connsiteY19" fmla="*/ 107950 h 1174750"/>
              <a:gd name="connsiteX20" fmla="*/ 6515100 w 7842250"/>
              <a:gd name="connsiteY20" fmla="*/ 57150 h 1174750"/>
              <a:gd name="connsiteX21" fmla="*/ 6146800 w 7842250"/>
              <a:gd name="connsiteY21" fmla="*/ 31750 h 1174750"/>
              <a:gd name="connsiteX22" fmla="*/ 5873750 w 7842250"/>
              <a:gd name="connsiteY22" fmla="*/ 0 h 1174750"/>
              <a:gd name="connsiteX23" fmla="*/ 5295900 w 7842250"/>
              <a:gd name="connsiteY23" fmla="*/ 38100 h 1174750"/>
              <a:gd name="connsiteX24" fmla="*/ 5207000 w 7842250"/>
              <a:gd name="connsiteY24" fmla="*/ 38100 h 1174750"/>
              <a:gd name="connsiteX25" fmla="*/ 4800600 w 7842250"/>
              <a:gd name="connsiteY25" fmla="*/ 133350 h 1174750"/>
              <a:gd name="connsiteX26" fmla="*/ 4616450 w 7842250"/>
              <a:gd name="connsiteY26" fmla="*/ 171450 h 1174750"/>
              <a:gd name="connsiteX27" fmla="*/ 4559300 w 7842250"/>
              <a:gd name="connsiteY27" fmla="*/ 184150 h 1174750"/>
              <a:gd name="connsiteX28" fmla="*/ 3917950 w 7842250"/>
              <a:gd name="connsiteY28" fmla="*/ 565150 h 1174750"/>
              <a:gd name="connsiteX29" fmla="*/ 3321050 w 7842250"/>
              <a:gd name="connsiteY29" fmla="*/ 749300 h 1174750"/>
              <a:gd name="connsiteX30" fmla="*/ 2482850 w 7842250"/>
              <a:gd name="connsiteY30" fmla="*/ 869950 h 1174750"/>
              <a:gd name="connsiteX31" fmla="*/ 1885950 w 7842250"/>
              <a:gd name="connsiteY31" fmla="*/ 952500 h 1174750"/>
              <a:gd name="connsiteX32" fmla="*/ 1352550 w 7842250"/>
              <a:gd name="connsiteY32" fmla="*/ 1016000 h 1174750"/>
              <a:gd name="connsiteX33" fmla="*/ 615950 w 7842250"/>
              <a:gd name="connsiteY33" fmla="*/ 1003300 h 1174750"/>
              <a:gd name="connsiteX34" fmla="*/ 0 w 7842250"/>
              <a:gd name="connsiteY34" fmla="*/ 1003300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42250" h="1174750">
                <a:moveTo>
                  <a:pt x="0" y="1003300"/>
                </a:moveTo>
                <a:lnTo>
                  <a:pt x="0" y="1174750"/>
                </a:lnTo>
                <a:lnTo>
                  <a:pt x="514350" y="1092200"/>
                </a:lnTo>
                <a:lnTo>
                  <a:pt x="704850" y="1060450"/>
                </a:lnTo>
                <a:lnTo>
                  <a:pt x="1276350" y="1060450"/>
                </a:lnTo>
                <a:lnTo>
                  <a:pt x="1352550" y="1054100"/>
                </a:lnTo>
                <a:lnTo>
                  <a:pt x="1974850" y="1098550"/>
                </a:lnTo>
                <a:lnTo>
                  <a:pt x="2654300" y="1085850"/>
                </a:lnTo>
                <a:lnTo>
                  <a:pt x="3282950" y="1035050"/>
                </a:lnTo>
                <a:lnTo>
                  <a:pt x="3924300" y="869950"/>
                </a:lnTo>
                <a:lnTo>
                  <a:pt x="4578350" y="736600"/>
                </a:lnTo>
                <a:lnTo>
                  <a:pt x="5238750" y="476250"/>
                </a:lnTo>
                <a:lnTo>
                  <a:pt x="5842000" y="330200"/>
                </a:lnTo>
                <a:lnTo>
                  <a:pt x="6515100" y="298450"/>
                </a:lnTo>
                <a:lnTo>
                  <a:pt x="7137400" y="463550"/>
                </a:lnTo>
                <a:lnTo>
                  <a:pt x="7200900" y="488950"/>
                </a:lnTo>
                <a:lnTo>
                  <a:pt x="7835900" y="889000"/>
                </a:lnTo>
                <a:lnTo>
                  <a:pt x="7842250" y="508000"/>
                </a:lnTo>
                <a:lnTo>
                  <a:pt x="7194550" y="330200"/>
                </a:lnTo>
                <a:lnTo>
                  <a:pt x="6623050" y="107950"/>
                </a:lnTo>
                <a:lnTo>
                  <a:pt x="6515100" y="57150"/>
                </a:lnTo>
                <a:lnTo>
                  <a:pt x="6146800" y="31750"/>
                </a:lnTo>
                <a:lnTo>
                  <a:pt x="5873750" y="0"/>
                </a:lnTo>
                <a:lnTo>
                  <a:pt x="5295900" y="38100"/>
                </a:lnTo>
                <a:lnTo>
                  <a:pt x="5207000" y="38100"/>
                </a:lnTo>
                <a:lnTo>
                  <a:pt x="4800600" y="133350"/>
                </a:lnTo>
                <a:lnTo>
                  <a:pt x="4616450" y="171450"/>
                </a:lnTo>
                <a:lnTo>
                  <a:pt x="4559300" y="184150"/>
                </a:lnTo>
                <a:lnTo>
                  <a:pt x="3917950" y="565150"/>
                </a:lnTo>
                <a:lnTo>
                  <a:pt x="3321050" y="749300"/>
                </a:lnTo>
                <a:lnTo>
                  <a:pt x="2482850" y="869950"/>
                </a:lnTo>
                <a:lnTo>
                  <a:pt x="1885950" y="952500"/>
                </a:lnTo>
                <a:lnTo>
                  <a:pt x="1352550" y="1016000"/>
                </a:lnTo>
                <a:lnTo>
                  <a:pt x="615950" y="1003300"/>
                </a:lnTo>
                <a:lnTo>
                  <a:pt x="0" y="100330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  <a:ln>
            <a:solidFill>
              <a:srgbClr val="A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821" t="23314" r="11522" b="28983"/>
          <a:stretch>
            <a:fillRect/>
          </a:stretch>
        </p:blipFill>
        <p:spPr bwMode="auto">
          <a:xfrm>
            <a:off x="166116" y="2263140"/>
            <a:ext cx="8822208" cy="32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rcRect l="36358" t="22766" r="22627" b="6126"/>
          <a:stretch>
            <a:fillRect/>
          </a:stretch>
        </p:blipFill>
        <p:spPr bwMode="auto">
          <a:xfrm>
            <a:off x="7646516" y="558800"/>
            <a:ext cx="1372122" cy="15453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F96B0-96D7-41DD-9176-F5A9F4CC39E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Why DTA?</a:t>
            </a:r>
            <a:br>
              <a:rPr lang="en-US" dirty="0" smtClean="0"/>
            </a:br>
            <a:r>
              <a:rPr lang="en-US" sz="2000" dirty="0" smtClean="0"/>
              <a:t> Measuring reliability using DTA </a:t>
            </a:r>
            <a:r>
              <a:rPr lang="en-US" sz="2000" dirty="0" err="1" smtClean="0"/>
              <a:t>stochasticity</a:t>
            </a:r>
            <a:endParaRPr lang="en-US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8600" y="1355725"/>
            <a:ext cx="86995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Change in travel time for vehicles traveling entire route </a:t>
            </a:r>
          </a:p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between 4PM and 6PM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59752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dirty="0" smtClean="0">
                <a:solidFill>
                  <a:schemeClr val="bg1"/>
                </a:solidFill>
                <a:latin typeface="+mn-lt"/>
              </a:rPr>
              <a:t>Addition of lane to relieve bottleneck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00100" y="3070860"/>
            <a:ext cx="7840980" cy="1242060"/>
          </a:xfrm>
          <a:custGeom>
            <a:avLst/>
            <a:gdLst>
              <a:gd name="connsiteX0" fmla="*/ 0 w 7840980"/>
              <a:gd name="connsiteY0" fmla="*/ 1028700 h 1242060"/>
              <a:gd name="connsiteX1" fmla="*/ 0 w 7840980"/>
              <a:gd name="connsiteY1" fmla="*/ 1150620 h 1242060"/>
              <a:gd name="connsiteX2" fmla="*/ 1341120 w 7840980"/>
              <a:gd name="connsiteY2" fmla="*/ 1165860 h 1242060"/>
              <a:gd name="connsiteX3" fmla="*/ 2682240 w 7840980"/>
              <a:gd name="connsiteY3" fmla="*/ 982980 h 1242060"/>
              <a:gd name="connsiteX4" fmla="*/ 3276600 w 7840980"/>
              <a:gd name="connsiteY4" fmla="*/ 922020 h 1242060"/>
              <a:gd name="connsiteX5" fmla="*/ 3832860 w 7840980"/>
              <a:gd name="connsiteY5" fmla="*/ 853440 h 1242060"/>
              <a:gd name="connsiteX6" fmla="*/ 5173980 w 7840980"/>
              <a:gd name="connsiteY6" fmla="*/ 426720 h 1242060"/>
              <a:gd name="connsiteX7" fmla="*/ 5890260 w 7840980"/>
              <a:gd name="connsiteY7" fmla="*/ 327660 h 1242060"/>
              <a:gd name="connsiteX8" fmla="*/ 6530340 w 7840980"/>
              <a:gd name="connsiteY8" fmla="*/ 426720 h 1242060"/>
              <a:gd name="connsiteX9" fmla="*/ 7178040 w 7840980"/>
              <a:gd name="connsiteY9" fmla="*/ 632460 h 1242060"/>
              <a:gd name="connsiteX10" fmla="*/ 7261860 w 7840980"/>
              <a:gd name="connsiteY10" fmla="*/ 693420 h 1242060"/>
              <a:gd name="connsiteX11" fmla="*/ 7840980 w 7840980"/>
              <a:gd name="connsiteY11" fmla="*/ 1242060 h 1242060"/>
              <a:gd name="connsiteX12" fmla="*/ 7840980 w 7840980"/>
              <a:gd name="connsiteY12" fmla="*/ 586740 h 1242060"/>
              <a:gd name="connsiteX13" fmla="*/ 7170420 w 7840980"/>
              <a:gd name="connsiteY13" fmla="*/ 106680 h 1242060"/>
              <a:gd name="connsiteX14" fmla="*/ 6537960 w 7840980"/>
              <a:gd name="connsiteY14" fmla="*/ 0 h 1242060"/>
              <a:gd name="connsiteX15" fmla="*/ 5943600 w 7840980"/>
              <a:gd name="connsiteY15" fmla="*/ 38100 h 1242060"/>
              <a:gd name="connsiteX16" fmla="*/ 5379720 w 7840980"/>
              <a:gd name="connsiteY16" fmla="*/ 121920 h 1242060"/>
              <a:gd name="connsiteX17" fmla="*/ 5212080 w 7840980"/>
              <a:gd name="connsiteY17" fmla="*/ 152400 h 1242060"/>
              <a:gd name="connsiteX18" fmla="*/ 4579620 w 7840980"/>
              <a:gd name="connsiteY18" fmla="*/ 480060 h 1242060"/>
              <a:gd name="connsiteX19" fmla="*/ 4213860 w 7840980"/>
              <a:gd name="connsiteY19" fmla="*/ 609600 h 1242060"/>
              <a:gd name="connsiteX20" fmla="*/ 3909060 w 7840980"/>
              <a:gd name="connsiteY20" fmla="*/ 701040 h 1242060"/>
              <a:gd name="connsiteX21" fmla="*/ 3268980 w 7840980"/>
              <a:gd name="connsiteY21" fmla="*/ 815340 h 1242060"/>
              <a:gd name="connsiteX22" fmla="*/ 2606040 w 7840980"/>
              <a:gd name="connsiteY22" fmla="*/ 952500 h 1242060"/>
              <a:gd name="connsiteX23" fmla="*/ 1965960 w 7840980"/>
              <a:gd name="connsiteY23" fmla="*/ 998220 h 1242060"/>
              <a:gd name="connsiteX24" fmla="*/ 1386840 w 7840980"/>
              <a:gd name="connsiteY24" fmla="*/ 1043940 h 1242060"/>
              <a:gd name="connsiteX25" fmla="*/ 662940 w 7840980"/>
              <a:gd name="connsiteY25" fmla="*/ 1120140 h 1242060"/>
              <a:gd name="connsiteX26" fmla="*/ 0 w 7840980"/>
              <a:gd name="connsiteY26" fmla="*/ 1028700 h 12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40980" h="1242060">
                <a:moveTo>
                  <a:pt x="0" y="1028700"/>
                </a:moveTo>
                <a:lnTo>
                  <a:pt x="0" y="1150620"/>
                </a:lnTo>
                <a:lnTo>
                  <a:pt x="1341120" y="1165860"/>
                </a:lnTo>
                <a:lnTo>
                  <a:pt x="2682240" y="982980"/>
                </a:lnTo>
                <a:lnTo>
                  <a:pt x="3276600" y="922020"/>
                </a:lnTo>
                <a:lnTo>
                  <a:pt x="3832860" y="853440"/>
                </a:lnTo>
                <a:lnTo>
                  <a:pt x="5173980" y="426720"/>
                </a:lnTo>
                <a:lnTo>
                  <a:pt x="5890260" y="327660"/>
                </a:lnTo>
                <a:lnTo>
                  <a:pt x="6530340" y="426720"/>
                </a:lnTo>
                <a:lnTo>
                  <a:pt x="7178040" y="632460"/>
                </a:lnTo>
                <a:lnTo>
                  <a:pt x="7261860" y="693420"/>
                </a:lnTo>
                <a:lnTo>
                  <a:pt x="7840980" y="1242060"/>
                </a:lnTo>
                <a:lnTo>
                  <a:pt x="7840980" y="586740"/>
                </a:lnTo>
                <a:lnTo>
                  <a:pt x="7170420" y="106680"/>
                </a:lnTo>
                <a:lnTo>
                  <a:pt x="6537960" y="0"/>
                </a:lnTo>
                <a:lnTo>
                  <a:pt x="5943600" y="38100"/>
                </a:lnTo>
                <a:lnTo>
                  <a:pt x="5379720" y="121920"/>
                </a:lnTo>
                <a:lnTo>
                  <a:pt x="5212080" y="152400"/>
                </a:lnTo>
                <a:lnTo>
                  <a:pt x="4579620" y="480060"/>
                </a:lnTo>
                <a:lnTo>
                  <a:pt x="4213860" y="609600"/>
                </a:lnTo>
                <a:lnTo>
                  <a:pt x="3909060" y="701040"/>
                </a:lnTo>
                <a:lnTo>
                  <a:pt x="3268980" y="815340"/>
                </a:lnTo>
                <a:lnTo>
                  <a:pt x="2606040" y="952500"/>
                </a:lnTo>
                <a:lnTo>
                  <a:pt x="1965960" y="998220"/>
                </a:lnTo>
                <a:lnTo>
                  <a:pt x="1386840" y="1043940"/>
                </a:lnTo>
                <a:lnTo>
                  <a:pt x="662940" y="1120140"/>
                </a:lnTo>
                <a:lnTo>
                  <a:pt x="0" y="1028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56C00A-4295-48D8-A62A-6F822F6A06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Acknowledgements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42925" y="1106488"/>
            <a:ext cx="800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000" kern="0" dirty="0">
                <a:solidFill>
                  <a:schemeClr val="bg2"/>
                </a:solidFill>
                <a:latin typeface="+mn-lt"/>
              </a:rPr>
              <a:t>Network coding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Mark Gilbert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Daniel Constantino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Brendon Haggerty</a:t>
            </a: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endParaRPr lang="en-US" sz="1800" kern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000" kern="0" dirty="0">
                <a:solidFill>
                  <a:schemeClr val="bg2"/>
                </a:solidFill>
                <a:latin typeface="+mn-lt"/>
              </a:rPr>
              <a:t>Technical support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Dr. </a:t>
            </a: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Yi-Chang </a:t>
            </a: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Chiu and Eric Nava, </a:t>
            </a:r>
            <a:r>
              <a:rPr lang="en-US" sz="1800" kern="0" dirty="0" err="1" smtClean="0">
                <a:solidFill>
                  <a:schemeClr val="accent2"/>
                </a:solidFill>
                <a:latin typeface="+mn-lt"/>
              </a:rPr>
              <a:t>DynusT</a:t>
            </a: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, University </a:t>
            </a: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of Arizona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Chetan Joshi (PTV-America)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000" kern="0" dirty="0">
                <a:solidFill>
                  <a:schemeClr val="bg2"/>
                </a:solidFill>
                <a:latin typeface="+mn-lt"/>
              </a:rPr>
              <a:t>Fiscal Support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Metro </a:t>
            </a: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TRMS model refinement </a:t>
            </a: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program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Metro Mobility Corridors Section research funds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Oregon DOT research funds related to HB2001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Arial" pitchFamily="34" charset="0"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FHWA</a:t>
            </a:r>
            <a:endParaRPr lang="en-US" sz="1800" kern="0" dirty="0" smtClean="0">
              <a:solidFill>
                <a:schemeClr val="bg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821" t="23314" r="11522" b="28983"/>
          <a:stretch>
            <a:fillRect/>
          </a:stretch>
        </p:blipFill>
        <p:spPr bwMode="auto">
          <a:xfrm>
            <a:off x="166116" y="2261870"/>
            <a:ext cx="8822208" cy="32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rcRect l="36358" t="22766" r="22627" b="6126"/>
          <a:stretch>
            <a:fillRect/>
          </a:stretch>
        </p:blipFill>
        <p:spPr bwMode="auto">
          <a:xfrm>
            <a:off x="7646516" y="558800"/>
            <a:ext cx="1372122" cy="154533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F96B0-96D7-41DD-9176-F5A9F4CC39E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Why DTA?</a:t>
            </a:r>
            <a:br>
              <a:rPr lang="en-US" dirty="0" smtClean="0"/>
            </a:br>
            <a:r>
              <a:rPr lang="en-US" sz="2000" dirty="0" smtClean="0"/>
              <a:t> Measuring reliability using DTA </a:t>
            </a:r>
            <a:r>
              <a:rPr lang="en-US" sz="2000" dirty="0" err="1" smtClean="0"/>
              <a:t>stochasticity</a:t>
            </a:r>
            <a:endParaRPr lang="en-US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8600" y="1355725"/>
            <a:ext cx="86995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Change in travel time for vehicles traveling entire route </a:t>
            </a:r>
          </a:p>
          <a:p>
            <a:pPr>
              <a:defRPr/>
            </a:pPr>
            <a:r>
              <a:rPr lang="en-US" sz="1600" b="1" i="1" dirty="0">
                <a:solidFill>
                  <a:schemeClr val="bg1"/>
                </a:solidFill>
                <a:latin typeface="+mn-lt"/>
              </a:rPr>
              <a:t>between 4PM and 6PM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00100" y="3070860"/>
            <a:ext cx="7840980" cy="1242060"/>
          </a:xfrm>
          <a:custGeom>
            <a:avLst/>
            <a:gdLst>
              <a:gd name="connsiteX0" fmla="*/ 0 w 7840980"/>
              <a:gd name="connsiteY0" fmla="*/ 1028700 h 1242060"/>
              <a:gd name="connsiteX1" fmla="*/ 0 w 7840980"/>
              <a:gd name="connsiteY1" fmla="*/ 1150620 h 1242060"/>
              <a:gd name="connsiteX2" fmla="*/ 1341120 w 7840980"/>
              <a:gd name="connsiteY2" fmla="*/ 1165860 h 1242060"/>
              <a:gd name="connsiteX3" fmla="*/ 2682240 w 7840980"/>
              <a:gd name="connsiteY3" fmla="*/ 982980 h 1242060"/>
              <a:gd name="connsiteX4" fmla="*/ 3276600 w 7840980"/>
              <a:gd name="connsiteY4" fmla="*/ 922020 h 1242060"/>
              <a:gd name="connsiteX5" fmla="*/ 3832860 w 7840980"/>
              <a:gd name="connsiteY5" fmla="*/ 853440 h 1242060"/>
              <a:gd name="connsiteX6" fmla="*/ 5173980 w 7840980"/>
              <a:gd name="connsiteY6" fmla="*/ 426720 h 1242060"/>
              <a:gd name="connsiteX7" fmla="*/ 5890260 w 7840980"/>
              <a:gd name="connsiteY7" fmla="*/ 327660 h 1242060"/>
              <a:gd name="connsiteX8" fmla="*/ 6530340 w 7840980"/>
              <a:gd name="connsiteY8" fmla="*/ 426720 h 1242060"/>
              <a:gd name="connsiteX9" fmla="*/ 7178040 w 7840980"/>
              <a:gd name="connsiteY9" fmla="*/ 632460 h 1242060"/>
              <a:gd name="connsiteX10" fmla="*/ 7261860 w 7840980"/>
              <a:gd name="connsiteY10" fmla="*/ 693420 h 1242060"/>
              <a:gd name="connsiteX11" fmla="*/ 7840980 w 7840980"/>
              <a:gd name="connsiteY11" fmla="*/ 1242060 h 1242060"/>
              <a:gd name="connsiteX12" fmla="*/ 7840980 w 7840980"/>
              <a:gd name="connsiteY12" fmla="*/ 586740 h 1242060"/>
              <a:gd name="connsiteX13" fmla="*/ 7170420 w 7840980"/>
              <a:gd name="connsiteY13" fmla="*/ 106680 h 1242060"/>
              <a:gd name="connsiteX14" fmla="*/ 6537960 w 7840980"/>
              <a:gd name="connsiteY14" fmla="*/ 0 h 1242060"/>
              <a:gd name="connsiteX15" fmla="*/ 5943600 w 7840980"/>
              <a:gd name="connsiteY15" fmla="*/ 38100 h 1242060"/>
              <a:gd name="connsiteX16" fmla="*/ 5379720 w 7840980"/>
              <a:gd name="connsiteY16" fmla="*/ 121920 h 1242060"/>
              <a:gd name="connsiteX17" fmla="*/ 5212080 w 7840980"/>
              <a:gd name="connsiteY17" fmla="*/ 152400 h 1242060"/>
              <a:gd name="connsiteX18" fmla="*/ 4579620 w 7840980"/>
              <a:gd name="connsiteY18" fmla="*/ 480060 h 1242060"/>
              <a:gd name="connsiteX19" fmla="*/ 4213860 w 7840980"/>
              <a:gd name="connsiteY19" fmla="*/ 609600 h 1242060"/>
              <a:gd name="connsiteX20" fmla="*/ 3909060 w 7840980"/>
              <a:gd name="connsiteY20" fmla="*/ 701040 h 1242060"/>
              <a:gd name="connsiteX21" fmla="*/ 3268980 w 7840980"/>
              <a:gd name="connsiteY21" fmla="*/ 815340 h 1242060"/>
              <a:gd name="connsiteX22" fmla="*/ 2606040 w 7840980"/>
              <a:gd name="connsiteY22" fmla="*/ 952500 h 1242060"/>
              <a:gd name="connsiteX23" fmla="*/ 1965960 w 7840980"/>
              <a:gd name="connsiteY23" fmla="*/ 998220 h 1242060"/>
              <a:gd name="connsiteX24" fmla="*/ 1386840 w 7840980"/>
              <a:gd name="connsiteY24" fmla="*/ 1043940 h 1242060"/>
              <a:gd name="connsiteX25" fmla="*/ 662940 w 7840980"/>
              <a:gd name="connsiteY25" fmla="*/ 1120140 h 1242060"/>
              <a:gd name="connsiteX26" fmla="*/ 0 w 7840980"/>
              <a:gd name="connsiteY26" fmla="*/ 1028700 h 12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40980" h="1242060">
                <a:moveTo>
                  <a:pt x="0" y="1028700"/>
                </a:moveTo>
                <a:lnTo>
                  <a:pt x="0" y="1150620"/>
                </a:lnTo>
                <a:lnTo>
                  <a:pt x="1341120" y="1165860"/>
                </a:lnTo>
                <a:lnTo>
                  <a:pt x="2682240" y="982980"/>
                </a:lnTo>
                <a:lnTo>
                  <a:pt x="3276600" y="922020"/>
                </a:lnTo>
                <a:lnTo>
                  <a:pt x="3832860" y="853440"/>
                </a:lnTo>
                <a:lnTo>
                  <a:pt x="5173980" y="426720"/>
                </a:lnTo>
                <a:lnTo>
                  <a:pt x="5890260" y="327660"/>
                </a:lnTo>
                <a:lnTo>
                  <a:pt x="6530340" y="426720"/>
                </a:lnTo>
                <a:lnTo>
                  <a:pt x="7178040" y="632460"/>
                </a:lnTo>
                <a:lnTo>
                  <a:pt x="7261860" y="693420"/>
                </a:lnTo>
                <a:lnTo>
                  <a:pt x="7840980" y="1242060"/>
                </a:lnTo>
                <a:lnTo>
                  <a:pt x="7840980" y="586740"/>
                </a:lnTo>
                <a:lnTo>
                  <a:pt x="7170420" y="106680"/>
                </a:lnTo>
                <a:lnTo>
                  <a:pt x="6537960" y="0"/>
                </a:lnTo>
                <a:lnTo>
                  <a:pt x="5943600" y="38100"/>
                </a:lnTo>
                <a:lnTo>
                  <a:pt x="5379720" y="121920"/>
                </a:lnTo>
                <a:lnTo>
                  <a:pt x="5212080" y="152400"/>
                </a:lnTo>
                <a:lnTo>
                  <a:pt x="4579620" y="480060"/>
                </a:lnTo>
                <a:lnTo>
                  <a:pt x="4213860" y="609600"/>
                </a:lnTo>
                <a:lnTo>
                  <a:pt x="3909060" y="701040"/>
                </a:lnTo>
                <a:lnTo>
                  <a:pt x="3268980" y="815340"/>
                </a:lnTo>
                <a:lnTo>
                  <a:pt x="2606040" y="952500"/>
                </a:lnTo>
                <a:lnTo>
                  <a:pt x="1965960" y="998220"/>
                </a:lnTo>
                <a:lnTo>
                  <a:pt x="1386840" y="1043940"/>
                </a:lnTo>
                <a:lnTo>
                  <a:pt x="662940" y="1120140"/>
                </a:lnTo>
                <a:lnTo>
                  <a:pt x="0" y="1028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59752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i="1" dirty="0" smtClean="0">
                <a:solidFill>
                  <a:schemeClr val="bg1"/>
                </a:solidFill>
                <a:latin typeface="+mn-lt"/>
              </a:rPr>
              <a:t>Comparison of </a:t>
            </a:r>
            <a:r>
              <a:rPr lang="en-US" sz="1600" b="1" i="1" dirty="0" smtClean="0">
                <a:solidFill>
                  <a:srgbClr val="C00000"/>
                </a:solidFill>
                <a:latin typeface="+mn-lt"/>
              </a:rPr>
              <a:t>original network </a:t>
            </a:r>
            <a:r>
              <a:rPr lang="en-US" sz="1600" b="1" i="1" dirty="0" smtClean="0">
                <a:solidFill>
                  <a:schemeClr val="bg1"/>
                </a:solidFill>
                <a:latin typeface="+mn-lt"/>
              </a:rPr>
              <a:t>to alternative network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806450" y="2743200"/>
            <a:ext cx="7842250" cy="1174750"/>
          </a:xfrm>
          <a:custGeom>
            <a:avLst/>
            <a:gdLst>
              <a:gd name="connsiteX0" fmla="*/ 0 w 7842250"/>
              <a:gd name="connsiteY0" fmla="*/ 1003300 h 1174750"/>
              <a:gd name="connsiteX1" fmla="*/ 0 w 7842250"/>
              <a:gd name="connsiteY1" fmla="*/ 1174750 h 1174750"/>
              <a:gd name="connsiteX2" fmla="*/ 514350 w 7842250"/>
              <a:gd name="connsiteY2" fmla="*/ 1092200 h 1174750"/>
              <a:gd name="connsiteX3" fmla="*/ 704850 w 7842250"/>
              <a:gd name="connsiteY3" fmla="*/ 1060450 h 1174750"/>
              <a:gd name="connsiteX4" fmla="*/ 1276350 w 7842250"/>
              <a:gd name="connsiteY4" fmla="*/ 1060450 h 1174750"/>
              <a:gd name="connsiteX5" fmla="*/ 1352550 w 7842250"/>
              <a:gd name="connsiteY5" fmla="*/ 1054100 h 1174750"/>
              <a:gd name="connsiteX6" fmla="*/ 1974850 w 7842250"/>
              <a:gd name="connsiteY6" fmla="*/ 1098550 h 1174750"/>
              <a:gd name="connsiteX7" fmla="*/ 2654300 w 7842250"/>
              <a:gd name="connsiteY7" fmla="*/ 1085850 h 1174750"/>
              <a:gd name="connsiteX8" fmla="*/ 3282950 w 7842250"/>
              <a:gd name="connsiteY8" fmla="*/ 1035050 h 1174750"/>
              <a:gd name="connsiteX9" fmla="*/ 3924300 w 7842250"/>
              <a:gd name="connsiteY9" fmla="*/ 869950 h 1174750"/>
              <a:gd name="connsiteX10" fmla="*/ 4578350 w 7842250"/>
              <a:gd name="connsiteY10" fmla="*/ 736600 h 1174750"/>
              <a:gd name="connsiteX11" fmla="*/ 5238750 w 7842250"/>
              <a:gd name="connsiteY11" fmla="*/ 476250 h 1174750"/>
              <a:gd name="connsiteX12" fmla="*/ 5842000 w 7842250"/>
              <a:gd name="connsiteY12" fmla="*/ 330200 h 1174750"/>
              <a:gd name="connsiteX13" fmla="*/ 6515100 w 7842250"/>
              <a:gd name="connsiteY13" fmla="*/ 298450 h 1174750"/>
              <a:gd name="connsiteX14" fmla="*/ 7137400 w 7842250"/>
              <a:gd name="connsiteY14" fmla="*/ 463550 h 1174750"/>
              <a:gd name="connsiteX15" fmla="*/ 7200900 w 7842250"/>
              <a:gd name="connsiteY15" fmla="*/ 488950 h 1174750"/>
              <a:gd name="connsiteX16" fmla="*/ 7835900 w 7842250"/>
              <a:gd name="connsiteY16" fmla="*/ 889000 h 1174750"/>
              <a:gd name="connsiteX17" fmla="*/ 7842250 w 7842250"/>
              <a:gd name="connsiteY17" fmla="*/ 508000 h 1174750"/>
              <a:gd name="connsiteX18" fmla="*/ 7194550 w 7842250"/>
              <a:gd name="connsiteY18" fmla="*/ 330200 h 1174750"/>
              <a:gd name="connsiteX19" fmla="*/ 6623050 w 7842250"/>
              <a:gd name="connsiteY19" fmla="*/ 107950 h 1174750"/>
              <a:gd name="connsiteX20" fmla="*/ 6515100 w 7842250"/>
              <a:gd name="connsiteY20" fmla="*/ 57150 h 1174750"/>
              <a:gd name="connsiteX21" fmla="*/ 6146800 w 7842250"/>
              <a:gd name="connsiteY21" fmla="*/ 31750 h 1174750"/>
              <a:gd name="connsiteX22" fmla="*/ 5873750 w 7842250"/>
              <a:gd name="connsiteY22" fmla="*/ 0 h 1174750"/>
              <a:gd name="connsiteX23" fmla="*/ 5295900 w 7842250"/>
              <a:gd name="connsiteY23" fmla="*/ 38100 h 1174750"/>
              <a:gd name="connsiteX24" fmla="*/ 5207000 w 7842250"/>
              <a:gd name="connsiteY24" fmla="*/ 38100 h 1174750"/>
              <a:gd name="connsiteX25" fmla="*/ 4800600 w 7842250"/>
              <a:gd name="connsiteY25" fmla="*/ 133350 h 1174750"/>
              <a:gd name="connsiteX26" fmla="*/ 4616450 w 7842250"/>
              <a:gd name="connsiteY26" fmla="*/ 171450 h 1174750"/>
              <a:gd name="connsiteX27" fmla="*/ 4559300 w 7842250"/>
              <a:gd name="connsiteY27" fmla="*/ 184150 h 1174750"/>
              <a:gd name="connsiteX28" fmla="*/ 3917950 w 7842250"/>
              <a:gd name="connsiteY28" fmla="*/ 565150 h 1174750"/>
              <a:gd name="connsiteX29" fmla="*/ 3321050 w 7842250"/>
              <a:gd name="connsiteY29" fmla="*/ 749300 h 1174750"/>
              <a:gd name="connsiteX30" fmla="*/ 2482850 w 7842250"/>
              <a:gd name="connsiteY30" fmla="*/ 869950 h 1174750"/>
              <a:gd name="connsiteX31" fmla="*/ 1885950 w 7842250"/>
              <a:gd name="connsiteY31" fmla="*/ 952500 h 1174750"/>
              <a:gd name="connsiteX32" fmla="*/ 1352550 w 7842250"/>
              <a:gd name="connsiteY32" fmla="*/ 1016000 h 1174750"/>
              <a:gd name="connsiteX33" fmla="*/ 615950 w 7842250"/>
              <a:gd name="connsiteY33" fmla="*/ 1003300 h 1174750"/>
              <a:gd name="connsiteX34" fmla="*/ 0 w 7842250"/>
              <a:gd name="connsiteY34" fmla="*/ 1003300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42250" h="1174750">
                <a:moveTo>
                  <a:pt x="0" y="1003300"/>
                </a:moveTo>
                <a:lnTo>
                  <a:pt x="0" y="1174750"/>
                </a:lnTo>
                <a:lnTo>
                  <a:pt x="514350" y="1092200"/>
                </a:lnTo>
                <a:lnTo>
                  <a:pt x="704850" y="1060450"/>
                </a:lnTo>
                <a:lnTo>
                  <a:pt x="1276350" y="1060450"/>
                </a:lnTo>
                <a:lnTo>
                  <a:pt x="1352550" y="1054100"/>
                </a:lnTo>
                <a:lnTo>
                  <a:pt x="1974850" y="1098550"/>
                </a:lnTo>
                <a:lnTo>
                  <a:pt x="2654300" y="1085850"/>
                </a:lnTo>
                <a:lnTo>
                  <a:pt x="3282950" y="1035050"/>
                </a:lnTo>
                <a:lnTo>
                  <a:pt x="3924300" y="869950"/>
                </a:lnTo>
                <a:lnTo>
                  <a:pt x="4578350" y="736600"/>
                </a:lnTo>
                <a:lnTo>
                  <a:pt x="5238750" y="476250"/>
                </a:lnTo>
                <a:lnTo>
                  <a:pt x="5842000" y="330200"/>
                </a:lnTo>
                <a:lnTo>
                  <a:pt x="6515100" y="298450"/>
                </a:lnTo>
                <a:lnTo>
                  <a:pt x="7137400" y="463550"/>
                </a:lnTo>
                <a:lnTo>
                  <a:pt x="7200900" y="488950"/>
                </a:lnTo>
                <a:lnTo>
                  <a:pt x="7835900" y="889000"/>
                </a:lnTo>
                <a:lnTo>
                  <a:pt x="7842250" y="508000"/>
                </a:lnTo>
                <a:lnTo>
                  <a:pt x="7194550" y="330200"/>
                </a:lnTo>
                <a:lnTo>
                  <a:pt x="6623050" y="107950"/>
                </a:lnTo>
                <a:lnTo>
                  <a:pt x="6515100" y="57150"/>
                </a:lnTo>
                <a:lnTo>
                  <a:pt x="6146800" y="31750"/>
                </a:lnTo>
                <a:lnTo>
                  <a:pt x="5873750" y="0"/>
                </a:lnTo>
                <a:lnTo>
                  <a:pt x="5295900" y="38100"/>
                </a:lnTo>
                <a:lnTo>
                  <a:pt x="5207000" y="38100"/>
                </a:lnTo>
                <a:lnTo>
                  <a:pt x="4800600" y="133350"/>
                </a:lnTo>
                <a:lnTo>
                  <a:pt x="4616450" y="171450"/>
                </a:lnTo>
                <a:lnTo>
                  <a:pt x="4559300" y="184150"/>
                </a:lnTo>
                <a:lnTo>
                  <a:pt x="3917950" y="565150"/>
                </a:lnTo>
                <a:lnTo>
                  <a:pt x="3321050" y="749300"/>
                </a:lnTo>
                <a:lnTo>
                  <a:pt x="2482850" y="869950"/>
                </a:lnTo>
                <a:lnTo>
                  <a:pt x="1885950" y="952500"/>
                </a:lnTo>
                <a:lnTo>
                  <a:pt x="1352550" y="1016000"/>
                </a:lnTo>
                <a:lnTo>
                  <a:pt x="615950" y="1003300"/>
                </a:lnTo>
                <a:lnTo>
                  <a:pt x="0" y="100330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  <a:ln>
            <a:solidFill>
              <a:srgbClr val="A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E66D0-DF3F-49CD-8CC4-408EE8B530B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What’s required for DTA?</a:t>
            </a:r>
            <a:br>
              <a:rPr lang="en-US" dirty="0" smtClean="0"/>
            </a:br>
            <a:r>
              <a:rPr lang="en-US" sz="2000" dirty="0" smtClean="0"/>
              <a:t>Network : data sources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172200" y="4572000"/>
            <a:ext cx="2362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19100" y="1658938"/>
            <a:ext cx="4953000" cy="1989137"/>
          </a:xfrm>
          <a:noFill/>
        </p:spPr>
        <p:txBody>
          <a:bodyPr/>
          <a:lstStyle/>
          <a:p>
            <a:pPr eaLnBrk="1" hangingPunct="1"/>
            <a:r>
              <a:rPr lang="en-US" sz="2200" b="1" dirty="0" smtClean="0"/>
              <a:t>Metro existing static network</a:t>
            </a:r>
          </a:p>
          <a:p>
            <a:pPr eaLnBrk="1" hangingPunct="1"/>
            <a:r>
              <a:rPr lang="en-US" sz="2200" b="1" dirty="0" smtClean="0"/>
              <a:t>NAVTEQ street data</a:t>
            </a:r>
          </a:p>
          <a:p>
            <a:pPr eaLnBrk="1" hangingPunct="1"/>
            <a:r>
              <a:rPr lang="en-US" sz="2200" b="1" dirty="0" smtClean="0"/>
              <a:t>6” regional aerial photos</a:t>
            </a:r>
          </a:p>
          <a:p>
            <a:pPr eaLnBrk="1" hangingPunct="1"/>
            <a:r>
              <a:rPr lang="en-US" sz="2200" b="1" dirty="0" smtClean="0"/>
              <a:t>Google Earth and Street View </a:t>
            </a:r>
          </a:p>
          <a:p>
            <a:pPr eaLnBrk="1" hangingPunct="1">
              <a:buNone/>
            </a:pPr>
            <a:endParaRPr lang="en-US" sz="2200" dirty="0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00038" y="3695700"/>
            <a:ext cx="4770437" cy="2286000"/>
            <a:chOff x="557213" y="1728788"/>
            <a:chExt cx="8262937" cy="3959225"/>
          </a:xfrm>
        </p:grpSpPr>
        <p:pic>
          <p:nvPicPr>
            <p:cNvPr id="1844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5157" t="11458" r="12154" b="3622"/>
            <a:stretch>
              <a:fillRect/>
            </a:stretch>
          </p:blipFill>
          <p:spPr bwMode="auto">
            <a:xfrm>
              <a:off x="557213" y="1728788"/>
              <a:ext cx="4451350" cy="395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2113560" y="3345472"/>
              <a:ext cx="1036647" cy="76435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2113560" y="2396908"/>
              <a:ext cx="2832222" cy="9458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113560" y="4107073"/>
              <a:ext cx="2829471" cy="11685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150207" y="2396908"/>
              <a:ext cx="5669943" cy="9458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147458" y="4107073"/>
              <a:ext cx="5672692" cy="11740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44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4363" t="12056" r="10832" b="3220"/>
            <a:stretch>
              <a:fillRect/>
            </a:stretch>
          </p:blipFill>
          <p:spPr bwMode="auto">
            <a:xfrm>
              <a:off x="4953000" y="2401888"/>
              <a:ext cx="3862388" cy="28733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 l="14225" t="10391" r="1564" b="3514"/>
          <a:stretch>
            <a:fillRect/>
          </a:stretch>
        </p:blipFill>
        <p:spPr bwMode="auto">
          <a:xfrm>
            <a:off x="5457825" y="1463675"/>
            <a:ext cx="3182938" cy="21367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 l="10699" t="27531" r="23030" b="7394"/>
          <a:stretch>
            <a:fillRect/>
          </a:stretch>
        </p:blipFill>
        <p:spPr bwMode="auto">
          <a:xfrm>
            <a:off x="5448300" y="3781425"/>
            <a:ext cx="3200400" cy="2217738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58A17A-0565-4049-9B56-E04DF77F0B80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What’s required for DTA?</a:t>
            </a:r>
            <a:br>
              <a:rPr lang="en-US" dirty="0" smtClean="0"/>
            </a:br>
            <a:r>
              <a:rPr lang="en-US" sz="2000" dirty="0" smtClean="0"/>
              <a:t>Network : roadway geometries</a:t>
            </a:r>
          </a:p>
        </p:txBody>
      </p:sp>
      <p:grpSp>
        <p:nvGrpSpPr>
          <p:cNvPr id="19460" name="Group 19"/>
          <p:cNvGrpSpPr>
            <a:grpSpLocks/>
          </p:cNvGrpSpPr>
          <p:nvPr/>
        </p:nvGrpSpPr>
        <p:grpSpPr bwMode="auto">
          <a:xfrm>
            <a:off x="665163" y="1587500"/>
            <a:ext cx="7813675" cy="4406900"/>
            <a:chOff x="142875" y="1323975"/>
            <a:chExt cx="8863013" cy="5013325"/>
          </a:xfrm>
        </p:grpSpPr>
        <p:grpSp>
          <p:nvGrpSpPr>
            <p:cNvPr id="19463" name="Group 18"/>
            <p:cNvGrpSpPr>
              <a:grpSpLocks/>
            </p:cNvGrpSpPr>
            <p:nvPr/>
          </p:nvGrpSpPr>
          <p:grpSpPr bwMode="auto">
            <a:xfrm>
              <a:off x="4591050" y="1381125"/>
              <a:ext cx="4414838" cy="4956175"/>
              <a:chOff x="4591050" y="1381125"/>
              <a:chExt cx="4414838" cy="4956175"/>
            </a:xfrm>
          </p:grpSpPr>
          <p:pic>
            <p:nvPicPr>
              <p:cNvPr id="1946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1146" t="14558" r="25520" b="7423"/>
              <a:stretch>
                <a:fillRect/>
              </a:stretch>
            </p:blipFill>
            <p:spPr bwMode="auto">
              <a:xfrm>
                <a:off x="4591050" y="1381125"/>
                <a:ext cx="4414838" cy="4956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9"/>
              <p:cNvSpPr/>
              <p:nvPr/>
            </p:nvSpPr>
            <p:spPr>
              <a:xfrm>
                <a:off x="5082176" y="1952447"/>
                <a:ext cx="352936" cy="7512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552728" y="3028794"/>
                <a:ext cx="714876" cy="639307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992141" y="3294270"/>
                <a:ext cx="785102" cy="1278615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9464" name="Group 15"/>
            <p:cNvGrpSpPr>
              <a:grpSpLocks/>
            </p:cNvGrpSpPr>
            <p:nvPr/>
          </p:nvGrpSpPr>
          <p:grpSpPr bwMode="auto">
            <a:xfrm>
              <a:off x="142875" y="1323975"/>
              <a:ext cx="4324350" cy="4937125"/>
              <a:chOff x="142875" y="1323975"/>
              <a:chExt cx="4324350" cy="4937125"/>
            </a:xfrm>
          </p:grpSpPr>
          <p:pic>
            <p:nvPicPr>
              <p:cNvPr id="1946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5570" t="14833" r="20473" b="4668"/>
              <a:stretch>
                <a:fillRect/>
              </a:stretch>
            </p:blipFill>
            <p:spPr bwMode="auto">
              <a:xfrm>
                <a:off x="142875" y="1323975"/>
                <a:ext cx="4324350" cy="4937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Oval 10"/>
              <p:cNvSpPr/>
              <p:nvPr/>
            </p:nvSpPr>
            <p:spPr>
              <a:xfrm>
                <a:off x="585846" y="1894656"/>
                <a:ext cx="352936" cy="75308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018582" y="2981840"/>
                <a:ext cx="714876" cy="637502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85007" y="3259957"/>
                <a:ext cx="785102" cy="1238884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 dirty="0"/>
              </a:p>
            </p:txBody>
          </p:sp>
        </p:grpSp>
      </p:grpSp>
      <p:sp>
        <p:nvSpPr>
          <p:cNvPr id="19461" name="TextBox 11"/>
          <p:cNvSpPr txBox="1">
            <a:spLocks noChangeArrowheads="1"/>
          </p:cNvSpPr>
          <p:nvPr/>
        </p:nvSpPr>
        <p:spPr bwMode="auto">
          <a:xfrm>
            <a:off x="1219200" y="1155700"/>
            <a:ext cx="26228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+mn-lt"/>
              </a:rPr>
              <a:t>Static (original)</a:t>
            </a: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5676900" y="1155700"/>
            <a:ext cx="1838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+mn-lt"/>
              </a:rPr>
              <a:t>DTA (new)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C8B09-D61A-40A0-9233-EBC85F9DC449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What’s required for DTA?</a:t>
            </a:r>
            <a:br>
              <a:rPr lang="en-US" dirty="0" smtClean="0"/>
            </a:br>
            <a:r>
              <a:rPr lang="en-US" sz="2000" dirty="0" smtClean="0"/>
              <a:t>Network : roadway geometries</a:t>
            </a:r>
          </a:p>
        </p:txBody>
      </p:sp>
      <p:pic>
        <p:nvPicPr>
          <p:cNvPr id="20484" name="Picture 10"/>
          <p:cNvPicPr>
            <a:picLocks noChangeAspect="1" noChangeArrowheads="1"/>
          </p:cNvPicPr>
          <p:nvPr/>
        </p:nvPicPr>
        <p:blipFill>
          <a:blip r:embed="rId3" cstate="print"/>
          <a:srcRect l="14796" t="23541" r="23235" b="4865"/>
          <a:stretch>
            <a:fillRect/>
          </a:stretch>
        </p:blipFill>
        <p:spPr bwMode="auto">
          <a:xfrm>
            <a:off x="188913" y="1231900"/>
            <a:ext cx="4878387" cy="3687763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4" cstate="print"/>
          <a:srcRect l="14537" t="14862" r="15852" b="4636"/>
          <a:stretch>
            <a:fillRect/>
          </a:stretch>
        </p:blipFill>
        <p:spPr bwMode="auto">
          <a:xfrm>
            <a:off x="4111625" y="2565400"/>
            <a:ext cx="4879975" cy="3692525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431800" y="1206500"/>
            <a:ext cx="1202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  <a:latin typeface="+mn-lt"/>
              </a:rPr>
              <a:t>Before</a:t>
            </a:r>
          </a:p>
        </p:txBody>
      </p:sp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4470400" y="2565400"/>
            <a:ext cx="955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4FC51"/>
                </a:solidFill>
                <a:latin typeface="+mn-lt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5D3652-69F5-4A95-ADFB-2E3906BDB3C0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What’s required for DTA?</a:t>
            </a:r>
            <a:br>
              <a:rPr lang="en-US" dirty="0" smtClean="0"/>
            </a:br>
            <a:r>
              <a:rPr lang="en-US" sz="2000" dirty="0" smtClean="0"/>
              <a:t>Network : controlled intersections</a:t>
            </a:r>
          </a:p>
        </p:txBody>
      </p:sp>
      <p:pic>
        <p:nvPicPr>
          <p:cNvPr id="21508" name="Picture 14"/>
          <p:cNvPicPr>
            <a:picLocks noChangeAspect="1" noChangeArrowheads="1"/>
          </p:cNvPicPr>
          <p:nvPr/>
        </p:nvPicPr>
        <p:blipFill>
          <a:blip r:embed="rId3" cstate="print"/>
          <a:srcRect l="18646" t="13763" r="4395" b="11710"/>
          <a:stretch>
            <a:fillRect/>
          </a:stretch>
        </p:blipFill>
        <p:spPr bwMode="auto">
          <a:xfrm>
            <a:off x="409575" y="1111250"/>
            <a:ext cx="84201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6896100" y="1039813"/>
            <a:ext cx="2247900" cy="646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r>
              <a:rPr lang="en-US" sz="1800" b="1" kern="0" dirty="0">
                <a:solidFill>
                  <a:schemeClr val="bg2"/>
                </a:solidFill>
                <a:latin typeface="+mn-lt"/>
              </a:rPr>
              <a:t>Signalized : 2,190</a:t>
            </a:r>
          </a:p>
          <a:p>
            <a:pPr marL="0" lvl="1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r>
              <a:rPr lang="en-US" sz="1800" b="1" kern="0" dirty="0">
                <a:solidFill>
                  <a:schemeClr val="bg2"/>
                </a:solidFill>
                <a:latin typeface="+mn-lt"/>
              </a:rPr>
              <a:t>Stop signs : 2,207</a:t>
            </a:r>
          </a:p>
          <a:p>
            <a:pPr marL="0" lvl="1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1200" kern="0" dirty="0">
              <a:solidFill>
                <a:schemeClr val="accent2"/>
              </a:solidFill>
              <a:latin typeface="+mn-lt"/>
            </a:endParaRPr>
          </a:p>
          <a:p>
            <a:pPr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2200" kern="0" dirty="0">
              <a:solidFill>
                <a:schemeClr val="bg2"/>
              </a:solidFill>
              <a:latin typeface="+mn-lt"/>
            </a:endParaRPr>
          </a:p>
          <a:p>
            <a:pPr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kern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77FB6-74D9-4710-9CB9-AECD8D096312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1" name="Picture 2"/>
          <p:cNvPicPr>
            <a:picLocks noChangeArrowheads="1"/>
          </p:cNvPicPr>
          <p:nvPr/>
        </p:nvPicPr>
        <p:blipFill>
          <a:blip r:embed="rId3" cstate="print"/>
          <a:srcRect l="50041" b="37076"/>
          <a:stretch>
            <a:fillRect/>
          </a:stretch>
        </p:blipFill>
        <p:spPr bwMode="auto">
          <a:xfrm>
            <a:off x="182563" y="1755775"/>
            <a:ext cx="4306887" cy="40687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50229" b="37783"/>
          <a:stretch>
            <a:fillRect/>
          </a:stretch>
        </p:blipFill>
        <p:spPr bwMode="auto">
          <a:xfrm>
            <a:off x="4618038" y="1755775"/>
            <a:ext cx="4340225" cy="40687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What’s required for DTA?</a:t>
            </a:r>
            <a:br>
              <a:rPr lang="en-US" dirty="0" smtClean="0"/>
            </a:br>
            <a:r>
              <a:rPr lang="en-US" sz="2000" dirty="0" smtClean="0"/>
              <a:t>Network : intersection geometries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184150" y="1316038"/>
            <a:ext cx="1202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+mn-lt"/>
              </a:rPr>
              <a:t>Before</a:t>
            </a: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4625975" y="1312863"/>
            <a:ext cx="955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+mn-lt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F0855-3D77-4C46-86A7-9A8D479C8CEE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What’s required for DTA?</a:t>
            </a:r>
            <a:br>
              <a:rPr lang="en-US" dirty="0" smtClean="0"/>
            </a:br>
            <a:r>
              <a:rPr lang="en-US" sz="2000" dirty="0" smtClean="0"/>
              <a:t>Trip Tables : static vs. dynamic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3400" y="1322388"/>
            <a:ext cx="81153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Static trip table</a:t>
            </a:r>
            <a:endParaRPr lang="en-US" sz="2200" kern="0" dirty="0">
              <a:solidFill>
                <a:schemeClr val="bg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Contains all trips in analysis period in single O-&gt;D table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endParaRPr lang="en-US" sz="2200" kern="0" dirty="0" smtClean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endParaRPr lang="en-US" sz="2200" kern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endParaRPr lang="en-US" sz="2200" kern="0" dirty="0" smtClean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Dynamic </a:t>
            </a:r>
            <a:r>
              <a:rPr lang="en-US" sz="2200" kern="0" dirty="0">
                <a:solidFill>
                  <a:schemeClr val="bg2"/>
                </a:solidFill>
                <a:latin typeface="+mn-lt"/>
              </a:rPr>
              <a:t>trip table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Demand must be disaggregated into time-slices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Disaggregation factors derived from travel survey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2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2200" kern="0" dirty="0">
              <a:solidFill>
                <a:schemeClr val="bg2"/>
              </a:solidFill>
              <a:latin typeface="+mn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917324" y="2299335"/>
          <a:ext cx="2886075" cy="1239700"/>
        </p:xfrm>
        <a:graphic>
          <a:graphicData uri="http://schemas.openxmlformats.org/drawingml/2006/table">
            <a:tbl>
              <a:tblPr/>
              <a:tblGrid>
                <a:gridCol w="262370"/>
                <a:gridCol w="524741"/>
                <a:gridCol w="524741"/>
                <a:gridCol w="524741"/>
                <a:gridCol w="524741"/>
                <a:gridCol w="524741"/>
              </a:tblGrid>
              <a:tr h="16562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Destination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57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8199" marR="8199" marT="81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95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Origin</a:t>
                      </a:r>
                    </a:p>
                  </a:txBody>
                  <a:tcPr marL="8199" marR="8199" marT="8199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15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20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9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10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4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12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9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6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11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95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8199" marR="8199" marT="8199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8199" marR="8199" marT="81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6200" y="5090161"/>
          <a:ext cx="2266951" cy="973760"/>
        </p:xfrm>
        <a:graphic>
          <a:graphicData uri="http://schemas.openxmlformats.org/drawingml/2006/table">
            <a:tbl>
              <a:tblPr/>
              <a:tblGrid>
                <a:gridCol w="206086"/>
                <a:gridCol w="412173"/>
                <a:gridCol w="412173"/>
                <a:gridCol w="412173"/>
                <a:gridCol w="412173"/>
                <a:gridCol w="412173"/>
              </a:tblGrid>
              <a:tr h="13009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Destination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236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Origin</a:t>
                      </a:r>
                    </a:p>
                  </a:txBody>
                  <a:tcPr marL="6440" marR="6440" marT="644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317750" y="5090161"/>
          <a:ext cx="2266951" cy="973760"/>
        </p:xfrm>
        <a:graphic>
          <a:graphicData uri="http://schemas.openxmlformats.org/drawingml/2006/table">
            <a:tbl>
              <a:tblPr/>
              <a:tblGrid>
                <a:gridCol w="206086"/>
                <a:gridCol w="412173"/>
                <a:gridCol w="412173"/>
                <a:gridCol w="412173"/>
                <a:gridCol w="412173"/>
                <a:gridCol w="412173"/>
              </a:tblGrid>
              <a:tr h="13009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Destination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236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Origin</a:t>
                      </a:r>
                    </a:p>
                  </a:txBody>
                  <a:tcPr marL="6440" marR="6440" marT="644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4559300" y="5090161"/>
          <a:ext cx="2266951" cy="973760"/>
        </p:xfrm>
        <a:graphic>
          <a:graphicData uri="http://schemas.openxmlformats.org/drawingml/2006/table">
            <a:tbl>
              <a:tblPr/>
              <a:tblGrid>
                <a:gridCol w="206086"/>
                <a:gridCol w="412173"/>
                <a:gridCol w="412173"/>
                <a:gridCol w="412173"/>
                <a:gridCol w="412173"/>
                <a:gridCol w="412173"/>
              </a:tblGrid>
              <a:tr h="13009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Destination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236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Origin</a:t>
                      </a:r>
                    </a:p>
                  </a:txBody>
                  <a:tcPr marL="6440" marR="6440" marT="644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800849" y="5090161"/>
          <a:ext cx="2266951" cy="973760"/>
        </p:xfrm>
        <a:graphic>
          <a:graphicData uri="http://schemas.openxmlformats.org/drawingml/2006/table">
            <a:tbl>
              <a:tblPr/>
              <a:tblGrid>
                <a:gridCol w="206086"/>
                <a:gridCol w="412173"/>
                <a:gridCol w="412173"/>
                <a:gridCol w="412173"/>
                <a:gridCol w="412173"/>
                <a:gridCol w="412173"/>
              </a:tblGrid>
              <a:tr h="13009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Destination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236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Origin</a:t>
                      </a:r>
                    </a:p>
                  </a:txBody>
                  <a:tcPr marL="6440" marR="6440" marT="644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1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2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Zone 3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0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…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6440" marR="6440" marT="64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705100" y="2009775"/>
            <a:ext cx="3310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bg2"/>
                </a:solidFill>
                <a:latin typeface="+mn-lt"/>
              </a:rPr>
              <a:t>PM 1-hr demand (5pm – 6pm)</a:t>
            </a:r>
            <a:endParaRPr lang="en-US" sz="1600" b="1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455" y="4791075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2"/>
                </a:solidFill>
                <a:latin typeface="+mn-lt"/>
              </a:rPr>
              <a:t>5:00pm – 5:14pm</a:t>
            </a:r>
            <a:endParaRPr lang="en-US" sz="1200" b="1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72005" y="4791075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2"/>
                </a:solidFill>
                <a:latin typeface="+mn-lt"/>
              </a:rPr>
              <a:t>5:15pm – 5:29pm</a:t>
            </a:r>
            <a:endParaRPr lang="en-US" sz="1200" b="1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13555" y="4791075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2"/>
                </a:solidFill>
                <a:latin typeface="+mn-lt"/>
              </a:rPr>
              <a:t>5:30pm – 5:44pm</a:t>
            </a:r>
            <a:endParaRPr lang="en-US" sz="1200" b="1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55104" y="4791075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2"/>
                </a:solidFill>
                <a:latin typeface="+mn-lt"/>
              </a:rPr>
              <a:t>5:45pm – 5:59pm</a:t>
            </a:r>
            <a:endParaRPr lang="en-US" sz="1200" b="1" i="1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F0855-3D77-4C46-86A7-9A8D479C8CEE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Challenges to applying DTA</a:t>
            </a:r>
            <a:br>
              <a:rPr lang="en-US" dirty="0" smtClean="0"/>
            </a:br>
            <a:r>
              <a:rPr lang="en-US" sz="2000" dirty="0" smtClean="0"/>
              <a:t>Operations vs. Long-range planning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3400" y="1322388"/>
            <a:ext cx="81153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>
                <a:solidFill>
                  <a:schemeClr val="bg2"/>
                </a:solidFill>
                <a:latin typeface="+mn-lt"/>
              </a:rPr>
              <a:t>Operations planning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Short-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to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medium-term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Overseen by DOTs / consultants</a:t>
            </a:r>
          </a:p>
          <a:p>
            <a:pPr marL="1200150" lvl="2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Transportation system management and operations (TSMO)</a:t>
            </a:r>
          </a:p>
          <a:p>
            <a:pPr marL="1200150" lvl="2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Work-zone analyses</a:t>
            </a:r>
          </a:p>
          <a:p>
            <a:pPr marL="1200150" lvl="2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Evacuation studies, etc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Uses base year inputs for determining demand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Common practice to use demand-adjustment tools</a:t>
            </a:r>
          </a:p>
          <a:p>
            <a:pPr marL="1200150" lvl="2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Adjusts Origin -&gt; Destination trip tables so modeled volumes match count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data, turning movements, etc.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2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2200" kern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0B17B9-7BD4-4D21-978E-1EBB10178317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Challenges to applying DTA </a:t>
            </a:r>
            <a:br>
              <a:rPr lang="en-US" dirty="0" smtClean="0"/>
            </a:br>
            <a:r>
              <a:rPr lang="en-US" sz="2000" dirty="0" smtClean="0"/>
              <a:t>Operations vs. Long-range planning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3400" y="1322388"/>
            <a:ext cx="800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>
                <a:solidFill>
                  <a:schemeClr val="bg2"/>
                </a:solidFill>
                <a:latin typeface="+mn-lt"/>
              </a:rPr>
              <a:t>Long-range planning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Metro is Portland, Oregon Metropolitan Planning Organization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Studies have 20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to 40 year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horizons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RTPs, TSPs, corridor studies, air quality conformity analyses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Travel demand model and assignments calibrated to base year 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Horizon year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model runs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use future year land use projections and network inputs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O-&gt;D demand calculated by travel demand model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Cannot use demand adjustment tools to change O-&gt;D demand (future year issues)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3790" t="23219" r="22957" b="23083"/>
          <a:stretch>
            <a:fillRect/>
          </a:stretch>
        </p:blipFill>
        <p:spPr bwMode="auto">
          <a:xfrm>
            <a:off x="0" y="1381125"/>
            <a:ext cx="914400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A5FE-8E62-4DB3-92CF-E5E0284976AE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Challenges to applying DTA </a:t>
            </a:r>
            <a:br>
              <a:rPr lang="en-US" dirty="0" smtClean="0"/>
            </a:br>
            <a:r>
              <a:rPr lang="en-US" sz="2000" dirty="0" smtClean="0"/>
              <a:t>Adjusting future year demand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5242BB-69DA-4F3F-8613-C635E112E7CF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Presentation Outline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42925" y="1106488"/>
            <a:ext cx="800100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000" kern="0" dirty="0">
                <a:solidFill>
                  <a:schemeClr val="bg2"/>
                </a:solidFill>
                <a:latin typeface="+mn-lt"/>
              </a:rPr>
              <a:t>Why DTA?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Multiple resolution modeling (MRM)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Temporal advantages of DTA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Measuring reliability using DTA </a:t>
            </a:r>
            <a:r>
              <a:rPr lang="en-US" sz="1800" kern="0" dirty="0" err="1" smtClean="0">
                <a:solidFill>
                  <a:schemeClr val="accent2"/>
                </a:solidFill>
                <a:latin typeface="+mn-lt"/>
              </a:rPr>
              <a:t>stochasticity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What’s required for DTA?</a:t>
            </a:r>
            <a:endParaRPr lang="en-US" sz="2000" kern="0" dirty="0">
              <a:solidFill>
                <a:schemeClr val="bg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Network</a:t>
            </a:r>
          </a:p>
          <a:p>
            <a:pPr marL="1200150" lvl="2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Data sources, Roadway geometries, Intersection </a:t>
            </a:r>
            <a:r>
              <a:rPr lang="en-US" sz="1600" kern="0" dirty="0">
                <a:solidFill>
                  <a:schemeClr val="accent2"/>
                </a:solidFill>
                <a:latin typeface="+mn-lt"/>
              </a:rPr>
              <a:t>controls / </a:t>
            </a: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geometries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Trip Tables</a:t>
            </a:r>
          </a:p>
          <a:p>
            <a:pPr marL="1200150" lvl="2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Static vs. Dynamic</a:t>
            </a: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Challenges to applying DTA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Operations vs. Long-range planning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Adjusting future year demand</a:t>
            </a:r>
            <a:endParaRPr lang="en-US" sz="1800" i="1" kern="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Next steps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Short-term : Finalize calibration, Subarea analysis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Long-term </a:t>
            </a: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Feedback into TDM, Integration with DASH </a:t>
            </a: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endParaRPr lang="en-US" sz="2000" kern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3821" t="23222" r="22984" b="23131"/>
          <a:stretch>
            <a:fillRect/>
          </a:stretch>
        </p:blipFill>
        <p:spPr bwMode="auto">
          <a:xfrm>
            <a:off x="0" y="1379538"/>
            <a:ext cx="914400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38B78-5E9E-4748-A4D1-DE2BD8F0828C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Challenges to applying DTA </a:t>
            </a:r>
            <a:br>
              <a:rPr lang="en-US" dirty="0" smtClean="0"/>
            </a:br>
            <a:r>
              <a:rPr lang="en-US" sz="2000" dirty="0" smtClean="0"/>
              <a:t>Adjusting future year demand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7" name="Freeform 6"/>
          <p:cNvSpPr/>
          <p:nvPr/>
        </p:nvSpPr>
        <p:spPr>
          <a:xfrm>
            <a:off x="3162300" y="1685925"/>
            <a:ext cx="3262313" cy="1019175"/>
          </a:xfrm>
          <a:custGeom>
            <a:avLst/>
            <a:gdLst>
              <a:gd name="connsiteX0" fmla="*/ 0 w 3262313"/>
              <a:gd name="connsiteY0" fmla="*/ 1019175 h 1019175"/>
              <a:gd name="connsiteX1" fmla="*/ 0 w 3262313"/>
              <a:gd name="connsiteY1" fmla="*/ 1019175 h 1019175"/>
              <a:gd name="connsiteX2" fmla="*/ 104775 w 3262313"/>
              <a:gd name="connsiteY2" fmla="*/ 919163 h 1019175"/>
              <a:gd name="connsiteX3" fmla="*/ 171450 w 3262313"/>
              <a:gd name="connsiteY3" fmla="*/ 842963 h 1019175"/>
              <a:gd name="connsiteX4" fmla="*/ 233363 w 3262313"/>
              <a:gd name="connsiteY4" fmla="*/ 757238 h 1019175"/>
              <a:gd name="connsiteX5" fmla="*/ 328613 w 3262313"/>
              <a:gd name="connsiteY5" fmla="*/ 638175 h 1019175"/>
              <a:gd name="connsiteX6" fmla="*/ 404813 w 3262313"/>
              <a:gd name="connsiteY6" fmla="*/ 542925 h 1019175"/>
              <a:gd name="connsiteX7" fmla="*/ 485775 w 3262313"/>
              <a:gd name="connsiteY7" fmla="*/ 461963 h 1019175"/>
              <a:gd name="connsiteX8" fmla="*/ 542925 w 3262313"/>
              <a:gd name="connsiteY8" fmla="*/ 404813 h 1019175"/>
              <a:gd name="connsiteX9" fmla="*/ 614363 w 3262313"/>
              <a:gd name="connsiteY9" fmla="*/ 342900 h 1019175"/>
              <a:gd name="connsiteX10" fmla="*/ 695325 w 3262313"/>
              <a:gd name="connsiteY10" fmla="*/ 276225 h 1019175"/>
              <a:gd name="connsiteX11" fmla="*/ 781050 w 3262313"/>
              <a:gd name="connsiteY11" fmla="*/ 219075 h 1019175"/>
              <a:gd name="connsiteX12" fmla="*/ 881063 w 3262313"/>
              <a:gd name="connsiteY12" fmla="*/ 157163 h 1019175"/>
              <a:gd name="connsiteX13" fmla="*/ 966788 w 3262313"/>
              <a:gd name="connsiteY13" fmla="*/ 109538 h 1019175"/>
              <a:gd name="connsiteX14" fmla="*/ 1081088 w 3262313"/>
              <a:gd name="connsiteY14" fmla="*/ 71438 h 1019175"/>
              <a:gd name="connsiteX15" fmla="*/ 1209675 w 3262313"/>
              <a:gd name="connsiteY15" fmla="*/ 38100 h 1019175"/>
              <a:gd name="connsiteX16" fmla="*/ 1371600 w 3262313"/>
              <a:gd name="connsiteY16" fmla="*/ 14288 h 1019175"/>
              <a:gd name="connsiteX17" fmla="*/ 1519238 w 3262313"/>
              <a:gd name="connsiteY17" fmla="*/ 0 h 1019175"/>
              <a:gd name="connsiteX18" fmla="*/ 1647825 w 3262313"/>
              <a:gd name="connsiteY18" fmla="*/ 0 h 1019175"/>
              <a:gd name="connsiteX19" fmla="*/ 1776413 w 3262313"/>
              <a:gd name="connsiteY19" fmla="*/ 0 h 1019175"/>
              <a:gd name="connsiteX20" fmla="*/ 1909763 w 3262313"/>
              <a:gd name="connsiteY20" fmla="*/ 14288 h 1019175"/>
              <a:gd name="connsiteX21" fmla="*/ 2052638 w 3262313"/>
              <a:gd name="connsiteY21" fmla="*/ 33338 h 1019175"/>
              <a:gd name="connsiteX22" fmla="*/ 2162175 w 3262313"/>
              <a:gd name="connsiteY22" fmla="*/ 57150 h 1019175"/>
              <a:gd name="connsiteX23" fmla="*/ 2295525 w 3262313"/>
              <a:gd name="connsiteY23" fmla="*/ 109538 h 1019175"/>
              <a:gd name="connsiteX24" fmla="*/ 2400300 w 3262313"/>
              <a:gd name="connsiteY24" fmla="*/ 166688 h 1019175"/>
              <a:gd name="connsiteX25" fmla="*/ 2500313 w 3262313"/>
              <a:gd name="connsiteY25" fmla="*/ 223838 h 1019175"/>
              <a:gd name="connsiteX26" fmla="*/ 2595563 w 3262313"/>
              <a:gd name="connsiteY26" fmla="*/ 295275 h 1019175"/>
              <a:gd name="connsiteX27" fmla="*/ 2676525 w 3262313"/>
              <a:gd name="connsiteY27" fmla="*/ 361950 h 1019175"/>
              <a:gd name="connsiteX28" fmla="*/ 2757488 w 3262313"/>
              <a:gd name="connsiteY28" fmla="*/ 433388 h 1019175"/>
              <a:gd name="connsiteX29" fmla="*/ 2819400 w 3262313"/>
              <a:gd name="connsiteY29" fmla="*/ 490538 h 1019175"/>
              <a:gd name="connsiteX30" fmla="*/ 2886075 w 3262313"/>
              <a:gd name="connsiteY30" fmla="*/ 581025 h 1019175"/>
              <a:gd name="connsiteX31" fmla="*/ 2943225 w 3262313"/>
              <a:gd name="connsiteY31" fmla="*/ 652463 h 1019175"/>
              <a:gd name="connsiteX32" fmla="*/ 3038475 w 3262313"/>
              <a:gd name="connsiteY32" fmla="*/ 771525 h 1019175"/>
              <a:gd name="connsiteX33" fmla="*/ 3109913 w 3262313"/>
              <a:gd name="connsiteY33" fmla="*/ 857250 h 1019175"/>
              <a:gd name="connsiteX34" fmla="*/ 3186113 w 3262313"/>
              <a:gd name="connsiteY34" fmla="*/ 938213 h 1019175"/>
              <a:gd name="connsiteX35" fmla="*/ 3262313 w 3262313"/>
              <a:gd name="connsiteY35" fmla="*/ 1009650 h 1019175"/>
              <a:gd name="connsiteX36" fmla="*/ 0 w 3262313"/>
              <a:gd name="connsiteY36" fmla="*/ 1019175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262313" h="1019175">
                <a:moveTo>
                  <a:pt x="0" y="1019175"/>
                </a:moveTo>
                <a:lnTo>
                  <a:pt x="0" y="1019175"/>
                </a:lnTo>
                <a:lnTo>
                  <a:pt x="104775" y="919163"/>
                </a:lnTo>
                <a:lnTo>
                  <a:pt x="171450" y="842963"/>
                </a:lnTo>
                <a:lnTo>
                  <a:pt x="233363" y="757238"/>
                </a:lnTo>
                <a:lnTo>
                  <a:pt x="328613" y="638175"/>
                </a:lnTo>
                <a:lnTo>
                  <a:pt x="404813" y="542925"/>
                </a:lnTo>
                <a:lnTo>
                  <a:pt x="485775" y="461963"/>
                </a:lnTo>
                <a:lnTo>
                  <a:pt x="542925" y="404813"/>
                </a:lnTo>
                <a:lnTo>
                  <a:pt x="614363" y="342900"/>
                </a:lnTo>
                <a:lnTo>
                  <a:pt x="695325" y="276225"/>
                </a:lnTo>
                <a:lnTo>
                  <a:pt x="781050" y="219075"/>
                </a:lnTo>
                <a:lnTo>
                  <a:pt x="881063" y="157163"/>
                </a:lnTo>
                <a:lnTo>
                  <a:pt x="966788" y="109538"/>
                </a:lnTo>
                <a:lnTo>
                  <a:pt x="1081088" y="71438"/>
                </a:lnTo>
                <a:lnTo>
                  <a:pt x="1209675" y="38100"/>
                </a:lnTo>
                <a:lnTo>
                  <a:pt x="1371600" y="14288"/>
                </a:lnTo>
                <a:lnTo>
                  <a:pt x="1519238" y="0"/>
                </a:lnTo>
                <a:lnTo>
                  <a:pt x="1647825" y="0"/>
                </a:lnTo>
                <a:lnTo>
                  <a:pt x="1776413" y="0"/>
                </a:lnTo>
                <a:lnTo>
                  <a:pt x="1909763" y="14288"/>
                </a:lnTo>
                <a:lnTo>
                  <a:pt x="2052638" y="33338"/>
                </a:lnTo>
                <a:lnTo>
                  <a:pt x="2162175" y="57150"/>
                </a:lnTo>
                <a:lnTo>
                  <a:pt x="2295525" y="109538"/>
                </a:lnTo>
                <a:lnTo>
                  <a:pt x="2400300" y="166688"/>
                </a:lnTo>
                <a:lnTo>
                  <a:pt x="2500313" y="223838"/>
                </a:lnTo>
                <a:lnTo>
                  <a:pt x="2595563" y="295275"/>
                </a:lnTo>
                <a:lnTo>
                  <a:pt x="2676525" y="361950"/>
                </a:lnTo>
                <a:lnTo>
                  <a:pt x="2757488" y="433388"/>
                </a:lnTo>
                <a:lnTo>
                  <a:pt x="2819400" y="490538"/>
                </a:lnTo>
                <a:lnTo>
                  <a:pt x="2886075" y="581025"/>
                </a:lnTo>
                <a:lnTo>
                  <a:pt x="2943225" y="652463"/>
                </a:lnTo>
                <a:lnTo>
                  <a:pt x="3038475" y="771525"/>
                </a:lnTo>
                <a:lnTo>
                  <a:pt x="3109913" y="857250"/>
                </a:lnTo>
                <a:lnTo>
                  <a:pt x="3186113" y="938213"/>
                </a:lnTo>
                <a:lnTo>
                  <a:pt x="3262313" y="1009650"/>
                </a:lnTo>
                <a:lnTo>
                  <a:pt x="0" y="1019175"/>
                </a:ln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5250" y="2062163"/>
            <a:ext cx="17954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2"/>
                </a:solidFill>
                <a:latin typeface="+mn-lt"/>
              </a:rPr>
              <a:t>Excess Demand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33400" y="1322388"/>
            <a:ext cx="800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chemeClr val="bg2"/>
                </a:solidFill>
                <a:latin typeface="+mn-lt"/>
              </a:rPr>
              <a:t>Excess demand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400" kern="0" dirty="0">
                <a:solidFill>
                  <a:schemeClr val="accent2"/>
                </a:solidFill>
                <a:latin typeface="+mn-lt"/>
              </a:rPr>
              <a:t>Assigned in static model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400" kern="0" dirty="0">
                <a:solidFill>
                  <a:schemeClr val="accent2"/>
                </a:solidFill>
                <a:latin typeface="+mn-lt"/>
              </a:rPr>
              <a:t>Not assigned in DTA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2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2200" kern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 l="3821" t="23222" r="22984" b="23131"/>
          <a:stretch>
            <a:fillRect/>
          </a:stretch>
        </p:blipFill>
        <p:spPr bwMode="auto">
          <a:xfrm>
            <a:off x="0" y="1379538"/>
            <a:ext cx="91440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D4B18C-593E-4654-B4FD-664040055CB8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Challenges to applying DTA </a:t>
            </a:r>
            <a:br>
              <a:rPr lang="en-US" dirty="0" smtClean="0"/>
            </a:br>
            <a:r>
              <a:rPr lang="en-US" sz="2000" dirty="0" smtClean="0"/>
              <a:t>Adjusting future year demand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7" name="Freeform 6"/>
          <p:cNvSpPr/>
          <p:nvPr/>
        </p:nvSpPr>
        <p:spPr>
          <a:xfrm>
            <a:off x="525463" y="2724150"/>
            <a:ext cx="2574925" cy="1343025"/>
          </a:xfrm>
          <a:custGeom>
            <a:avLst/>
            <a:gdLst>
              <a:gd name="connsiteX0" fmla="*/ 7937 w 2574925"/>
              <a:gd name="connsiteY0" fmla="*/ 1343025 h 1343025"/>
              <a:gd name="connsiteX1" fmla="*/ 284162 w 2574925"/>
              <a:gd name="connsiteY1" fmla="*/ 1290638 h 1343025"/>
              <a:gd name="connsiteX2" fmla="*/ 598487 w 2574925"/>
              <a:gd name="connsiteY2" fmla="*/ 1219200 h 1343025"/>
              <a:gd name="connsiteX3" fmla="*/ 889000 w 2574925"/>
              <a:gd name="connsiteY3" fmla="*/ 1147763 h 1343025"/>
              <a:gd name="connsiteX4" fmla="*/ 1150937 w 2574925"/>
              <a:gd name="connsiteY4" fmla="*/ 1038225 h 1343025"/>
              <a:gd name="connsiteX5" fmla="*/ 1436687 w 2574925"/>
              <a:gd name="connsiteY5" fmla="*/ 876300 h 1343025"/>
              <a:gd name="connsiteX6" fmla="*/ 1665287 w 2574925"/>
              <a:gd name="connsiteY6" fmla="*/ 728663 h 1343025"/>
              <a:gd name="connsiteX7" fmla="*/ 2017712 w 2574925"/>
              <a:gd name="connsiteY7" fmla="*/ 466725 h 1343025"/>
              <a:gd name="connsiteX8" fmla="*/ 2255837 w 2574925"/>
              <a:gd name="connsiteY8" fmla="*/ 280988 h 1343025"/>
              <a:gd name="connsiteX9" fmla="*/ 2493962 w 2574925"/>
              <a:gd name="connsiteY9" fmla="*/ 76200 h 1343025"/>
              <a:gd name="connsiteX10" fmla="*/ 2574925 w 2574925"/>
              <a:gd name="connsiteY10" fmla="*/ 0 h 1343025"/>
              <a:gd name="connsiteX11" fmla="*/ 2022475 w 2574925"/>
              <a:gd name="connsiteY11" fmla="*/ 9525 h 1343025"/>
              <a:gd name="connsiteX12" fmla="*/ 1941512 w 2574925"/>
              <a:gd name="connsiteY12" fmla="*/ 14288 h 1343025"/>
              <a:gd name="connsiteX13" fmla="*/ 1860550 w 2574925"/>
              <a:gd name="connsiteY13" fmla="*/ 33338 h 1343025"/>
              <a:gd name="connsiteX14" fmla="*/ 1789112 w 2574925"/>
              <a:gd name="connsiteY14" fmla="*/ 66675 h 1343025"/>
              <a:gd name="connsiteX15" fmla="*/ 1741487 w 2574925"/>
              <a:gd name="connsiteY15" fmla="*/ 90488 h 1343025"/>
              <a:gd name="connsiteX16" fmla="*/ 1689100 w 2574925"/>
              <a:gd name="connsiteY16" fmla="*/ 138113 h 1343025"/>
              <a:gd name="connsiteX17" fmla="*/ 1603375 w 2574925"/>
              <a:gd name="connsiteY17" fmla="*/ 214313 h 1343025"/>
              <a:gd name="connsiteX18" fmla="*/ 1484312 w 2574925"/>
              <a:gd name="connsiteY18" fmla="*/ 323850 h 1343025"/>
              <a:gd name="connsiteX19" fmla="*/ 1408112 w 2574925"/>
              <a:gd name="connsiteY19" fmla="*/ 390525 h 1343025"/>
              <a:gd name="connsiteX20" fmla="*/ 1322387 w 2574925"/>
              <a:gd name="connsiteY20" fmla="*/ 452438 h 1343025"/>
              <a:gd name="connsiteX21" fmla="*/ 1241425 w 2574925"/>
              <a:gd name="connsiteY21" fmla="*/ 504825 h 1343025"/>
              <a:gd name="connsiteX22" fmla="*/ 1150937 w 2574925"/>
              <a:gd name="connsiteY22" fmla="*/ 557213 h 1343025"/>
              <a:gd name="connsiteX23" fmla="*/ 1031875 w 2574925"/>
              <a:gd name="connsiteY23" fmla="*/ 628650 h 1343025"/>
              <a:gd name="connsiteX24" fmla="*/ 941387 w 2574925"/>
              <a:gd name="connsiteY24" fmla="*/ 676275 h 1343025"/>
              <a:gd name="connsiteX25" fmla="*/ 836612 w 2574925"/>
              <a:gd name="connsiteY25" fmla="*/ 719138 h 1343025"/>
              <a:gd name="connsiteX26" fmla="*/ 688975 w 2574925"/>
              <a:gd name="connsiteY26" fmla="*/ 776288 h 1343025"/>
              <a:gd name="connsiteX27" fmla="*/ 560387 w 2574925"/>
              <a:gd name="connsiteY27" fmla="*/ 814388 h 1343025"/>
              <a:gd name="connsiteX28" fmla="*/ 441325 w 2574925"/>
              <a:gd name="connsiteY28" fmla="*/ 842963 h 1343025"/>
              <a:gd name="connsiteX29" fmla="*/ 207962 w 2574925"/>
              <a:gd name="connsiteY29" fmla="*/ 900113 h 1343025"/>
              <a:gd name="connsiteX30" fmla="*/ 3175 w 2574925"/>
              <a:gd name="connsiteY30" fmla="*/ 947738 h 1343025"/>
              <a:gd name="connsiteX31" fmla="*/ 7937 w 2574925"/>
              <a:gd name="connsiteY31" fmla="*/ 1343025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74925" h="1343025">
                <a:moveTo>
                  <a:pt x="7937" y="1343025"/>
                </a:moveTo>
                <a:lnTo>
                  <a:pt x="284162" y="1290638"/>
                </a:lnTo>
                <a:lnTo>
                  <a:pt x="598487" y="1219200"/>
                </a:lnTo>
                <a:lnTo>
                  <a:pt x="889000" y="1147763"/>
                </a:lnTo>
                <a:lnTo>
                  <a:pt x="1150937" y="1038225"/>
                </a:lnTo>
                <a:lnTo>
                  <a:pt x="1436687" y="876300"/>
                </a:lnTo>
                <a:lnTo>
                  <a:pt x="1665287" y="728663"/>
                </a:lnTo>
                <a:lnTo>
                  <a:pt x="2017712" y="466725"/>
                </a:lnTo>
                <a:lnTo>
                  <a:pt x="2255837" y="280988"/>
                </a:lnTo>
                <a:lnTo>
                  <a:pt x="2493962" y="76200"/>
                </a:lnTo>
                <a:lnTo>
                  <a:pt x="2574925" y="0"/>
                </a:lnTo>
                <a:lnTo>
                  <a:pt x="2022475" y="9525"/>
                </a:lnTo>
                <a:lnTo>
                  <a:pt x="1941512" y="14288"/>
                </a:lnTo>
                <a:lnTo>
                  <a:pt x="1860550" y="33338"/>
                </a:lnTo>
                <a:lnTo>
                  <a:pt x="1789112" y="66675"/>
                </a:lnTo>
                <a:lnTo>
                  <a:pt x="1741487" y="90488"/>
                </a:lnTo>
                <a:lnTo>
                  <a:pt x="1689100" y="138113"/>
                </a:lnTo>
                <a:lnTo>
                  <a:pt x="1603375" y="214313"/>
                </a:lnTo>
                <a:lnTo>
                  <a:pt x="1484312" y="323850"/>
                </a:lnTo>
                <a:lnTo>
                  <a:pt x="1408112" y="390525"/>
                </a:lnTo>
                <a:lnTo>
                  <a:pt x="1322387" y="452438"/>
                </a:lnTo>
                <a:lnTo>
                  <a:pt x="1241425" y="504825"/>
                </a:lnTo>
                <a:lnTo>
                  <a:pt x="1150937" y="557213"/>
                </a:lnTo>
                <a:lnTo>
                  <a:pt x="1031875" y="628650"/>
                </a:lnTo>
                <a:lnTo>
                  <a:pt x="941387" y="676275"/>
                </a:lnTo>
                <a:lnTo>
                  <a:pt x="836612" y="719138"/>
                </a:lnTo>
                <a:lnTo>
                  <a:pt x="688975" y="776288"/>
                </a:lnTo>
                <a:lnTo>
                  <a:pt x="560387" y="814388"/>
                </a:lnTo>
                <a:lnTo>
                  <a:pt x="441325" y="842963"/>
                </a:lnTo>
                <a:lnTo>
                  <a:pt x="207962" y="900113"/>
                </a:lnTo>
                <a:lnTo>
                  <a:pt x="3175" y="947738"/>
                </a:lnTo>
                <a:cubicBezTo>
                  <a:pt x="1587" y="1077913"/>
                  <a:pt x="0" y="1208088"/>
                  <a:pt x="7937" y="1343025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 flipH="1">
            <a:off x="6492875" y="2733675"/>
            <a:ext cx="2574925" cy="1343025"/>
          </a:xfrm>
          <a:custGeom>
            <a:avLst/>
            <a:gdLst>
              <a:gd name="connsiteX0" fmla="*/ 7937 w 2574925"/>
              <a:gd name="connsiteY0" fmla="*/ 1343025 h 1343025"/>
              <a:gd name="connsiteX1" fmla="*/ 284162 w 2574925"/>
              <a:gd name="connsiteY1" fmla="*/ 1290638 h 1343025"/>
              <a:gd name="connsiteX2" fmla="*/ 598487 w 2574925"/>
              <a:gd name="connsiteY2" fmla="*/ 1219200 h 1343025"/>
              <a:gd name="connsiteX3" fmla="*/ 889000 w 2574925"/>
              <a:gd name="connsiteY3" fmla="*/ 1147763 h 1343025"/>
              <a:gd name="connsiteX4" fmla="*/ 1150937 w 2574925"/>
              <a:gd name="connsiteY4" fmla="*/ 1038225 h 1343025"/>
              <a:gd name="connsiteX5" fmla="*/ 1436687 w 2574925"/>
              <a:gd name="connsiteY5" fmla="*/ 876300 h 1343025"/>
              <a:gd name="connsiteX6" fmla="*/ 1665287 w 2574925"/>
              <a:gd name="connsiteY6" fmla="*/ 728663 h 1343025"/>
              <a:gd name="connsiteX7" fmla="*/ 2017712 w 2574925"/>
              <a:gd name="connsiteY7" fmla="*/ 466725 h 1343025"/>
              <a:gd name="connsiteX8" fmla="*/ 2255837 w 2574925"/>
              <a:gd name="connsiteY8" fmla="*/ 280988 h 1343025"/>
              <a:gd name="connsiteX9" fmla="*/ 2493962 w 2574925"/>
              <a:gd name="connsiteY9" fmla="*/ 76200 h 1343025"/>
              <a:gd name="connsiteX10" fmla="*/ 2574925 w 2574925"/>
              <a:gd name="connsiteY10" fmla="*/ 0 h 1343025"/>
              <a:gd name="connsiteX11" fmla="*/ 2022475 w 2574925"/>
              <a:gd name="connsiteY11" fmla="*/ 9525 h 1343025"/>
              <a:gd name="connsiteX12" fmla="*/ 1941512 w 2574925"/>
              <a:gd name="connsiteY12" fmla="*/ 14288 h 1343025"/>
              <a:gd name="connsiteX13" fmla="*/ 1860550 w 2574925"/>
              <a:gd name="connsiteY13" fmla="*/ 33338 h 1343025"/>
              <a:gd name="connsiteX14" fmla="*/ 1789112 w 2574925"/>
              <a:gd name="connsiteY14" fmla="*/ 66675 h 1343025"/>
              <a:gd name="connsiteX15" fmla="*/ 1741487 w 2574925"/>
              <a:gd name="connsiteY15" fmla="*/ 90488 h 1343025"/>
              <a:gd name="connsiteX16" fmla="*/ 1689100 w 2574925"/>
              <a:gd name="connsiteY16" fmla="*/ 138113 h 1343025"/>
              <a:gd name="connsiteX17" fmla="*/ 1603375 w 2574925"/>
              <a:gd name="connsiteY17" fmla="*/ 214313 h 1343025"/>
              <a:gd name="connsiteX18" fmla="*/ 1484312 w 2574925"/>
              <a:gd name="connsiteY18" fmla="*/ 323850 h 1343025"/>
              <a:gd name="connsiteX19" fmla="*/ 1408112 w 2574925"/>
              <a:gd name="connsiteY19" fmla="*/ 390525 h 1343025"/>
              <a:gd name="connsiteX20" fmla="*/ 1322387 w 2574925"/>
              <a:gd name="connsiteY20" fmla="*/ 452438 h 1343025"/>
              <a:gd name="connsiteX21" fmla="*/ 1241425 w 2574925"/>
              <a:gd name="connsiteY21" fmla="*/ 504825 h 1343025"/>
              <a:gd name="connsiteX22" fmla="*/ 1150937 w 2574925"/>
              <a:gd name="connsiteY22" fmla="*/ 557213 h 1343025"/>
              <a:gd name="connsiteX23" fmla="*/ 1031875 w 2574925"/>
              <a:gd name="connsiteY23" fmla="*/ 628650 h 1343025"/>
              <a:gd name="connsiteX24" fmla="*/ 941387 w 2574925"/>
              <a:gd name="connsiteY24" fmla="*/ 676275 h 1343025"/>
              <a:gd name="connsiteX25" fmla="*/ 836612 w 2574925"/>
              <a:gd name="connsiteY25" fmla="*/ 719138 h 1343025"/>
              <a:gd name="connsiteX26" fmla="*/ 688975 w 2574925"/>
              <a:gd name="connsiteY26" fmla="*/ 776288 h 1343025"/>
              <a:gd name="connsiteX27" fmla="*/ 560387 w 2574925"/>
              <a:gd name="connsiteY27" fmla="*/ 814388 h 1343025"/>
              <a:gd name="connsiteX28" fmla="*/ 441325 w 2574925"/>
              <a:gd name="connsiteY28" fmla="*/ 842963 h 1343025"/>
              <a:gd name="connsiteX29" fmla="*/ 207962 w 2574925"/>
              <a:gd name="connsiteY29" fmla="*/ 900113 h 1343025"/>
              <a:gd name="connsiteX30" fmla="*/ 3175 w 2574925"/>
              <a:gd name="connsiteY30" fmla="*/ 947738 h 1343025"/>
              <a:gd name="connsiteX31" fmla="*/ 7937 w 2574925"/>
              <a:gd name="connsiteY31" fmla="*/ 1343025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74925" h="1343025">
                <a:moveTo>
                  <a:pt x="7937" y="1343025"/>
                </a:moveTo>
                <a:lnTo>
                  <a:pt x="284162" y="1290638"/>
                </a:lnTo>
                <a:lnTo>
                  <a:pt x="598487" y="1219200"/>
                </a:lnTo>
                <a:lnTo>
                  <a:pt x="889000" y="1147763"/>
                </a:lnTo>
                <a:lnTo>
                  <a:pt x="1150937" y="1038225"/>
                </a:lnTo>
                <a:lnTo>
                  <a:pt x="1436687" y="876300"/>
                </a:lnTo>
                <a:lnTo>
                  <a:pt x="1665287" y="728663"/>
                </a:lnTo>
                <a:lnTo>
                  <a:pt x="2017712" y="466725"/>
                </a:lnTo>
                <a:lnTo>
                  <a:pt x="2255837" y="280988"/>
                </a:lnTo>
                <a:lnTo>
                  <a:pt x="2493962" y="76200"/>
                </a:lnTo>
                <a:lnTo>
                  <a:pt x="2574925" y="0"/>
                </a:lnTo>
                <a:lnTo>
                  <a:pt x="2022475" y="9525"/>
                </a:lnTo>
                <a:lnTo>
                  <a:pt x="1941512" y="14288"/>
                </a:lnTo>
                <a:lnTo>
                  <a:pt x="1860550" y="33338"/>
                </a:lnTo>
                <a:lnTo>
                  <a:pt x="1789112" y="66675"/>
                </a:lnTo>
                <a:lnTo>
                  <a:pt x="1741487" y="90488"/>
                </a:lnTo>
                <a:lnTo>
                  <a:pt x="1689100" y="138113"/>
                </a:lnTo>
                <a:lnTo>
                  <a:pt x="1603375" y="214313"/>
                </a:lnTo>
                <a:lnTo>
                  <a:pt x="1484312" y="323850"/>
                </a:lnTo>
                <a:lnTo>
                  <a:pt x="1408112" y="390525"/>
                </a:lnTo>
                <a:lnTo>
                  <a:pt x="1322387" y="452438"/>
                </a:lnTo>
                <a:lnTo>
                  <a:pt x="1241425" y="504825"/>
                </a:lnTo>
                <a:lnTo>
                  <a:pt x="1150937" y="557213"/>
                </a:lnTo>
                <a:lnTo>
                  <a:pt x="1031875" y="628650"/>
                </a:lnTo>
                <a:lnTo>
                  <a:pt x="941387" y="676275"/>
                </a:lnTo>
                <a:lnTo>
                  <a:pt x="836612" y="719138"/>
                </a:lnTo>
                <a:lnTo>
                  <a:pt x="688975" y="776288"/>
                </a:lnTo>
                <a:lnTo>
                  <a:pt x="560387" y="814388"/>
                </a:lnTo>
                <a:lnTo>
                  <a:pt x="441325" y="842963"/>
                </a:lnTo>
                <a:lnTo>
                  <a:pt x="207962" y="900113"/>
                </a:lnTo>
                <a:lnTo>
                  <a:pt x="3175" y="947738"/>
                </a:lnTo>
                <a:cubicBezTo>
                  <a:pt x="1587" y="1077913"/>
                  <a:pt x="0" y="1208088"/>
                  <a:pt x="7937" y="1343025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47875" y="3024188"/>
            <a:ext cx="10429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2"/>
                </a:solidFill>
                <a:latin typeface="+mn-lt"/>
              </a:rPr>
              <a:t>‘Spread’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2"/>
                </a:solidFill>
                <a:latin typeface="+mn-lt"/>
              </a:rPr>
              <a:t>Demand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4625" y="3024188"/>
            <a:ext cx="10429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2"/>
                </a:solidFill>
                <a:latin typeface="+mn-lt"/>
              </a:rPr>
              <a:t>‘Spread’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2"/>
                </a:solidFill>
                <a:latin typeface="+mn-lt"/>
              </a:rPr>
              <a:t>Demand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33400" y="1322388"/>
            <a:ext cx="800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chemeClr val="bg2"/>
                </a:solidFill>
                <a:latin typeface="+mn-lt"/>
              </a:rPr>
              <a:t>Excess demand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400" kern="0" dirty="0" smtClean="0">
                <a:solidFill>
                  <a:schemeClr val="accent2"/>
                </a:solidFill>
                <a:latin typeface="+mn-lt"/>
              </a:rPr>
              <a:t>Move demand to shoulders to </a:t>
            </a:r>
            <a:r>
              <a:rPr lang="en-US" sz="1400" kern="0" dirty="0">
                <a:solidFill>
                  <a:schemeClr val="accent2"/>
                </a:solidFill>
                <a:latin typeface="+mn-lt"/>
              </a:rPr>
              <a:t>reflect </a:t>
            </a:r>
            <a:r>
              <a:rPr lang="en-US" sz="1400" kern="0" dirty="0" smtClean="0">
                <a:solidFill>
                  <a:schemeClr val="accent2"/>
                </a:solidFill>
                <a:latin typeface="+mn-lt"/>
              </a:rPr>
              <a:t>peak-spreading impacts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400" kern="0" dirty="0" smtClean="0">
                <a:solidFill>
                  <a:schemeClr val="accent2"/>
                </a:solidFill>
                <a:latin typeface="+mn-lt"/>
              </a:rPr>
              <a:t>Remove some demand (latent, un-served)?</a:t>
            </a:r>
            <a:endParaRPr lang="en-US" sz="14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2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2200" kern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B9E178-CCB9-403B-9E4C-132B15402519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Next steps</a:t>
            </a:r>
            <a:br>
              <a:rPr lang="en-US" dirty="0" smtClean="0"/>
            </a:br>
            <a:r>
              <a:rPr lang="en-US" sz="2000" dirty="0" smtClean="0"/>
              <a:t>Short-term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3400" y="1182687"/>
            <a:ext cx="8191500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>
                <a:solidFill>
                  <a:schemeClr val="bg2"/>
                </a:solidFill>
                <a:latin typeface="+mn-lt"/>
              </a:rPr>
              <a:t>DTA meant to supplement current modeling, not replace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Travel demand model built around static assignment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No current transit component to </a:t>
            </a: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DTA – multipath transit assignment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800" kern="0" dirty="0">
              <a:solidFill>
                <a:schemeClr val="bg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>
                <a:solidFill>
                  <a:schemeClr val="bg2"/>
                </a:solidFill>
                <a:latin typeface="+mn-lt"/>
              </a:rPr>
              <a:t>DTA viewed as an enhancement to regional planning method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 smtClean="0">
                <a:solidFill>
                  <a:schemeClr val="bg2"/>
                </a:solidFill>
                <a:latin typeface="+mn-lt"/>
              </a:rPr>
              <a:t>Allows for richer data for analysis of assignment results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Congestion, queuing impacts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Reliability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Emission analysis (conformity, GHG)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Pricing strategies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285750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1"/>
              </a:buClr>
              <a:buSzPct val="105000"/>
              <a:buFontTx/>
              <a:buChar char="•"/>
              <a:defRPr/>
            </a:pPr>
            <a:r>
              <a:rPr lang="en-US" kern="0" dirty="0" smtClean="0">
                <a:solidFill>
                  <a:schemeClr val="bg2"/>
                </a:solidFill>
                <a:latin typeface="+mn-lt"/>
              </a:rPr>
              <a:t>Develop regional MOEs that take advantage of DTA</a:t>
            </a:r>
            <a:endParaRPr lang="en-US" kern="0" dirty="0">
              <a:solidFill>
                <a:schemeClr val="bg2"/>
              </a:solidFill>
              <a:latin typeface="+mn-lt"/>
            </a:endParaRPr>
          </a:p>
          <a:p>
            <a:pPr marL="285750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1143000" lvl="2" indent="-228600" eaLnBrk="0" hangingPunct="0">
              <a:lnSpc>
                <a:spcPct val="90000"/>
              </a:lnSpc>
              <a:spcAft>
                <a:spcPct val="15000"/>
              </a:spcAft>
              <a:buClr>
                <a:schemeClr val="accent1"/>
              </a:buClr>
              <a:buSzPct val="120000"/>
              <a:buFontTx/>
              <a:buChar char="•"/>
              <a:defRPr/>
            </a:pPr>
            <a:endParaRPr lang="en-US" sz="1600" kern="0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B9E178-CCB9-403B-9E4C-132B15402519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Next steps</a:t>
            </a:r>
            <a:br>
              <a:rPr lang="en-US" dirty="0" smtClean="0"/>
            </a:br>
            <a:r>
              <a:rPr lang="en-US" sz="2000" dirty="0" smtClean="0"/>
              <a:t>Short-term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3400" y="1182687"/>
            <a:ext cx="8191500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Finish calibrating 2010 base year network at regional level</a:t>
            </a:r>
            <a:endParaRPr lang="en-US" sz="2200" kern="0" dirty="0">
              <a:solidFill>
                <a:schemeClr val="bg2"/>
              </a:solidFill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Match counts for select </a:t>
            </a:r>
            <a:r>
              <a:rPr lang="en-US" sz="1800" kern="0" dirty="0" err="1" smtClean="0">
                <a:solidFill>
                  <a:schemeClr val="accent2"/>
                </a:solidFill>
                <a:latin typeface="+mn-lt"/>
              </a:rPr>
              <a:t>cutlines</a:t>
            </a: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 and speed profiles for freeways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800" kern="0" dirty="0">
              <a:solidFill>
                <a:schemeClr val="bg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Complete coding of 2035 future year networks</a:t>
            </a:r>
            <a:endParaRPr lang="en-US" sz="2200" kern="0" dirty="0">
              <a:solidFill>
                <a:schemeClr val="bg2"/>
              </a:solidFill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Networks based on recently adopted Regional Transportation Plan (RTP)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 smtClean="0">
                <a:solidFill>
                  <a:schemeClr val="bg2"/>
                </a:solidFill>
                <a:latin typeface="+mn-lt"/>
              </a:rPr>
              <a:t>Create subarea networks for East Metro Study project</a:t>
            </a:r>
            <a:endParaRPr lang="en-US" kern="0" dirty="0">
              <a:solidFill>
                <a:schemeClr val="bg2"/>
              </a:solidFill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Intended as proof-of-concept application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Inclusion of signal timing plans in study area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Calibrate using arterial counts, turning movements, and speeds</a:t>
            </a: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Scenario testing : Transportation System Management and Operations</a:t>
            </a:r>
          </a:p>
          <a:p>
            <a:pPr marL="1200150" lvl="2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1"/>
              </a:buClr>
              <a:buSzPct val="105000"/>
              <a:buFontTx/>
              <a:buChar char="•"/>
              <a:defRPr/>
            </a:pPr>
            <a:r>
              <a:rPr lang="en-US" sz="1600" kern="0" dirty="0" smtClean="0">
                <a:solidFill>
                  <a:schemeClr val="bg2"/>
                </a:solidFill>
                <a:latin typeface="+mn-lt"/>
              </a:rPr>
              <a:t>Signal-coordination</a:t>
            </a:r>
          </a:p>
          <a:p>
            <a:pPr marL="1200150" lvl="2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1"/>
              </a:buClr>
              <a:buSzPct val="105000"/>
              <a:buFontTx/>
              <a:buChar char="•"/>
              <a:defRPr/>
            </a:pPr>
            <a:r>
              <a:rPr lang="en-US" sz="1600" kern="0" dirty="0" smtClean="0">
                <a:solidFill>
                  <a:schemeClr val="bg2"/>
                </a:solidFill>
                <a:latin typeface="+mn-lt"/>
              </a:rPr>
              <a:t>Metering</a:t>
            </a:r>
          </a:p>
          <a:p>
            <a:pPr marL="285750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1143000" lvl="2" indent="-228600" eaLnBrk="0" hangingPunct="0">
              <a:lnSpc>
                <a:spcPct val="90000"/>
              </a:lnSpc>
              <a:spcAft>
                <a:spcPct val="15000"/>
              </a:spcAft>
              <a:buClr>
                <a:schemeClr val="accent1"/>
              </a:buClr>
              <a:buSzPct val="120000"/>
              <a:buFontTx/>
              <a:buChar char="•"/>
              <a:defRPr/>
            </a:pPr>
            <a:endParaRPr lang="en-US" sz="1600" kern="0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1F2E49-4241-4E7A-9A32-3FCD43721C02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Next steps</a:t>
            </a:r>
            <a:br>
              <a:rPr lang="en-US" dirty="0" smtClean="0"/>
            </a:br>
            <a:r>
              <a:rPr lang="en-US" sz="2000" dirty="0" smtClean="0"/>
              <a:t>Long-term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3400" y="1182688"/>
            <a:ext cx="8191500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 smtClean="0">
                <a:solidFill>
                  <a:schemeClr val="bg2"/>
                </a:solidFill>
                <a:latin typeface="+mn-lt"/>
              </a:rPr>
              <a:t>Integrate with MOVES : GHG and air quality analyses</a:t>
            </a:r>
            <a:endParaRPr lang="en-US" kern="0" dirty="0">
              <a:solidFill>
                <a:schemeClr val="bg2"/>
              </a:solidFill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1800" kern="0" dirty="0" smtClean="0">
              <a:solidFill>
                <a:schemeClr val="bg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 smtClean="0">
                <a:solidFill>
                  <a:schemeClr val="bg2"/>
                </a:solidFill>
                <a:latin typeface="+mn-lt"/>
              </a:rPr>
              <a:t>Develop </a:t>
            </a:r>
            <a:r>
              <a:rPr lang="en-US" kern="0" dirty="0">
                <a:solidFill>
                  <a:schemeClr val="bg2"/>
                </a:solidFill>
                <a:latin typeface="+mn-lt"/>
              </a:rPr>
              <a:t>transit and bike/</a:t>
            </a:r>
            <a:r>
              <a:rPr lang="en-US" kern="0" dirty="0" err="1">
                <a:solidFill>
                  <a:schemeClr val="bg2"/>
                </a:solidFill>
                <a:latin typeface="+mn-lt"/>
              </a:rPr>
              <a:t>ped</a:t>
            </a:r>
            <a:r>
              <a:rPr lang="en-US" kern="0" dirty="0">
                <a:solidFill>
                  <a:schemeClr val="bg2"/>
                </a:solidFill>
                <a:latin typeface="+mn-lt"/>
              </a:rPr>
              <a:t> components of </a:t>
            </a:r>
            <a:r>
              <a:rPr lang="en-US" kern="0" dirty="0" smtClean="0">
                <a:solidFill>
                  <a:schemeClr val="bg2"/>
                </a:solidFill>
                <a:latin typeface="+mn-lt"/>
              </a:rPr>
              <a:t>DTA</a:t>
            </a:r>
            <a:endParaRPr lang="en-US" kern="0" dirty="0">
              <a:solidFill>
                <a:schemeClr val="bg2"/>
              </a:solidFill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Necessary to create comparable travel times for use in demand model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>
                <a:solidFill>
                  <a:schemeClr val="bg2"/>
                </a:solidFill>
                <a:latin typeface="+mn-lt"/>
              </a:rPr>
              <a:t>Integrate with current trip-based travel demand model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1800" kern="0" dirty="0">
              <a:solidFill>
                <a:schemeClr val="accent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>
                <a:solidFill>
                  <a:schemeClr val="bg2"/>
                </a:solidFill>
                <a:latin typeface="+mn-lt"/>
              </a:rPr>
              <a:t>DASH : </a:t>
            </a:r>
            <a:r>
              <a:rPr lang="en-US" sz="1800" kern="0" dirty="0">
                <a:solidFill>
                  <a:schemeClr val="bg2"/>
                </a:solidFill>
                <a:latin typeface="+mn-lt"/>
              </a:rPr>
              <a:t>Portland’s regional dynamic transportation activity-based model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Simulates individuals, no longer just households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Continuously update potential departing time and mode choices 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		(5-min intervals)</a:t>
            </a:r>
          </a:p>
          <a:p>
            <a:pPr marL="742950" lvl="1" indent="-285750" eaLnBrk="0" hangingPunct="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>
                <a:solidFill>
                  <a:schemeClr val="accent2"/>
                </a:solidFill>
                <a:latin typeface="+mn-lt"/>
              </a:rPr>
              <a:t>Integrated with static assignments – needs to be integrated with DTA</a:t>
            </a: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800" kern="0" dirty="0">
              <a:solidFill>
                <a:schemeClr val="bg2"/>
              </a:solidFill>
              <a:latin typeface="+mn-lt"/>
            </a:endParaRPr>
          </a:p>
          <a:p>
            <a:pPr marL="342900" indent="-342900" eaLnBrk="0" hangingPunct="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kern="0" dirty="0">
                <a:solidFill>
                  <a:schemeClr val="bg2"/>
                </a:solidFill>
                <a:latin typeface="+mn-lt"/>
              </a:rPr>
              <a:t>Eventually, every assignment will be DTA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F9C8A8-6187-4A0B-8098-DC0BE2033549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Questions?</a:t>
            </a:r>
            <a:endParaRPr lang="en-US" sz="2000" smtClean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972175" y="1182688"/>
            <a:ext cx="2952750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200" b="1" kern="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200" b="1" kern="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200" b="1" kern="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b="1" kern="0" dirty="0">
                <a:solidFill>
                  <a:schemeClr val="bg1"/>
                </a:solidFill>
                <a:latin typeface="+mn-lt"/>
              </a:rPr>
              <a:t>Transportation Research and</a:t>
            </a: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b="1" kern="0" dirty="0">
                <a:solidFill>
                  <a:schemeClr val="bg1"/>
                </a:solidFill>
                <a:latin typeface="+mn-lt"/>
              </a:rPr>
              <a:t>Modeling Services – Metro</a:t>
            </a: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kern="0" dirty="0">
                <a:solidFill>
                  <a:schemeClr val="bg1"/>
                </a:solidFill>
                <a:latin typeface="+mn-lt"/>
              </a:rPr>
              <a:t>600 NE Grand Ave.</a:t>
            </a: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kern="0" dirty="0">
                <a:solidFill>
                  <a:schemeClr val="bg1"/>
                </a:solidFill>
                <a:latin typeface="+mn-lt"/>
              </a:rPr>
              <a:t>Portland, OR  97232</a:t>
            </a: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kern="0" dirty="0">
                <a:solidFill>
                  <a:schemeClr val="bg1"/>
                </a:solidFill>
                <a:latin typeface="+mn-lt"/>
              </a:rPr>
              <a:t>(503)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503-797-1700</a:t>
            </a:r>
            <a:endParaRPr lang="en-US" sz="1200" kern="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200" b="1" kern="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b="1" kern="0" dirty="0">
                <a:solidFill>
                  <a:schemeClr val="bg1"/>
                </a:solidFill>
                <a:latin typeface="+mn-lt"/>
              </a:rPr>
              <a:t>Peter Bosa</a:t>
            </a: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b="1" kern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kern="0" dirty="0">
                <a:solidFill>
                  <a:schemeClr val="bg1"/>
                </a:solidFill>
                <a:latin typeface="+mn-lt"/>
              </a:rPr>
              <a:t>Peter.Bosa@</a:t>
            </a:r>
            <a:r>
              <a:rPr lang="en-US" sz="1200" kern="0" dirty="0" err="1">
                <a:solidFill>
                  <a:schemeClr val="bg1"/>
                </a:solidFill>
                <a:latin typeface="+mn-lt"/>
              </a:rPr>
              <a:t>oregonmetro.gov</a:t>
            </a:r>
            <a:endParaRPr lang="en-US" sz="1200" kern="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200" b="1" kern="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b="1" kern="0" dirty="0">
                <a:solidFill>
                  <a:schemeClr val="bg1"/>
                </a:solidFill>
                <a:latin typeface="+mn-lt"/>
              </a:rPr>
              <a:t>Dick Walker</a:t>
            </a: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kern="0" dirty="0">
                <a:solidFill>
                  <a:schemeClr val="bg1"/>
                </a:solidFill>
                <a:latin typeface="+mn-lt"/>
              </a:rPr>
              <a:t> Richard.Walker@oregonmetro.gov</a:t>
            </a: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1200" b="1" kern="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b="1" kern="0" dirty="0">
                <a:solidFill>
                  <a:schemeClr val="bg1"/>
                </a:solidFill>
                <a:latin typeface="+mn-lt"/>
              </a:rPr>
              <a:t>Scott Higgins</a:t>
            </a:r>
          </a:p>
          <a:p>
            <a:pPr marL="342900" indent="-342900" algn="ctr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r>
              <a:rPr lang="en-US" sz="1200" b="1" kern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kern="0" dirty="0">
                <a:solidFill>
                  <a:schemeClr val="bg1"/>
                </a:solidFill>
                <a:latin typeface="+mn-lt"/>
              </a:rPr>
              <a:t>Scott.Higgins@oregonmetro.gov</a:t>
            </a: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200" kern="0" dirty="0">
              <a:solidFill>
                <a:schemeClr val="accent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defRPr/>
            </a:pPr>
            <a:endParaRPr lang="en-US" sz="2200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 l="13302" t="9723" r="18109" b="4798"/>
          <a:stretch>
            <a:fillRect/>
          </a:stretch>
        </p:blipFill>
        <p:spPr bwMode="auto">
          <a:xfrm>
            <a:off x="479697" y="1473562"/>
            <a:ext cx="5429001" cy="421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0B17B9-7BD4-4D21-978E-1EBB10178317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Runtimes</a:t>
            </a:r>
            <a:br>
              <a:rPr lang="en-US" dirty="0" smtClean="0"/>
            </a:br>
            <a:r>
              <a:rPr lang="en-US" sz="2000" dirty="0" smtClean="0"/>
              <a:t>DynusT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65667" y="1322388"/>
            <a:ext cx="8229600" cy="491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Machines and settings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3.2 GHz quad core processor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16 GB RAM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Two processors per model run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Five hour peak-period assignment (2pm – 7pm)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O-&gt;D demand segmented into 15 minute intervals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SOV+HOV trip table and truck trip table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6 second simulation intervals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50 iterations</a:t>
            </a: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endParaRPr lang="en-US" sz="2200" kern="0" dirty="0" smtClean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Regional model : ~50 hrs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2,013 zones</a:t>
            </a:r>
            <a:endParaRPr lang="en-US" sz="1800" kern="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Sub-regional model : ~12 hrs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743 zones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endParaRPr lang="en-US" sz="1800" kern="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endParaRPr lang="en-US" sz="2200" kern="0" dirty="0" smtClean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0B17B9-7BD4-4D21-978E-1EBB10178317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Costs</a:t>
            </a:r>
            <a:br>
              <a:rPr lang="en-US" dirty="0" smtClean="0"/>
            </a:br>
            <a:r>
              <a:rPr lang="en-US" sz="2000" dirty="0" smtClean="0"/>
              <a:t>Research and development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65667" y="1322388"/>
            <a:ext cx="8229600" cy="491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6,250 hrs to date (3.0 FTE)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3,250 hrs of network development and maintenance 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	(base year &amp; future years)</a:t>
            </a:r>
          </a:p>
          <a:p>
            <a:pPr marL="1200150" lvl="2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Tahoma" pitchFamily="34" charset="0"/>
              <a:buChar char="−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Network can be used for macro-, </a:t>
            </a:r>
            <a:r>
              <a:rPr lang="en-US" sz="1600" kern="0" dirty="0" err="1" smtClean="0">
                <a:solidFill>
                  <a:schemeClr val="accent2"/>
                </a:solidFill>
                <a:latin typeface="+mn-lt"/>
              </a:rPr>
              <a:t>meso</a:t>
            </a: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-, and </a:t>
            </a:r>
            <a:r>
              <a:rPr lang="en-US" sz="1600" kern="0" dirty="0" err="1" smtClean="0">
                <a:solidFill>
                  <a:schemeClr val="accent2"/>
                </a:solidFill>
                <a:latin typeface="+mn-lt"/>
              </a:rPr>
              <a:t>microsimulations</a:t>
            </a:r>
            <a:endParaRPr lang="en-US" sz="1600" kern="0" dirty="0" smtClean="0">
              <a:solidFill>
                <a:schemeClr val="accent2"/>
              </a:solidFill>
              <a:latin typeface="+mn-lt"/>
            </a:endParaRPr>
          </a:p>
          <a:p>
            <a:pPr marL="1200150" lvl="2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Tahoma" pitchFamily="34" charset="0"/>
              <a:buChar char="−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Other agency-wide uses (multi-modal network)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1,500 hrs of software research, training and network conversion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1,500 hrs of model application, testing, data analysis, 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	and evaluation tool development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Tx/>
              <a:buChar char="•"/>
              <a:defRPr/>
            </a:pPr>
            <a:endParaRPr lang="en-US" sz="2000" kern="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5000"/>
              </a:lnSpc>
              <a:spcBef>
                <a:spcPct val="10000"/>
              </a:spcBef>
              <a:spcAft>
                <a:spcPct val="20000"/>
              </a:spcAft>
              <a:buClr>
                <a:schemeClr val="bg1"/>
              </a:buClr>
              <a:buSzPct val="120000"/>
              <a:buFontTx/>
              <a:buChar char="•"/>
              <a:defRPr/>
            </a:pPr>
            <a:r>
              <a:rPr lang="en-US" sz="2200" kern="0" dirty="0" smtClean="0">
                <a:solidFill>
                  <a:schemeClr val="bg2"/>
                </a:solidFill>
                <a:latin typeface="+mn-lt"/>
              </a:rPr>
              <a:t>$380,000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defRPr/>
            </a:pPr>
            <a:r>
              <a:rPr lang="en-US" sz="1800" kern="0" dirty="0" smtClean="0">
                <a:solidFill>
                  <a:schemeClr val="accent2"/>
                </a:solidFill>
                <a:latin typeface="+mn-lt"/>
              </a:rPr>
              <a:t>Funding sources: 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Tahoma" pitchFamily="34" charset="0"/>
              <a:buChar char="−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Metro Transportation Research and Modeling Services model refinement program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Tahoma" pitchFamily="34" charset="0"/>
              <a:buChar char="−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Metro Mobility Corridors Section research funds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Tahoma" pitchFamily="34" charset="0"/>
              <a:buChar char="−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Oregon DOT research funds related to HB2001</a:t>
            </a:r>
          </a:p>
          <a:p>
            <a:pPr marL="742950" lvl="1" indent="-285750">
              <a:lnSpc>
                <a:spcPct val="90000"/>
              </a:lnSpc>
              <a:spcAft>
                <a:spcPct val="15000"/>
              </a:spcAft>
              <a:buClr>
                <a:schemeClr val="bg2"/>
              </a:buClr>
              <a:buSzPct val="105000"/>
              <a:buFont typeface="Tahoma" pitchFamily="34" charset="0"/>
              <a:buChar char="−"/>
              <a:defRPr/>
            </a:pPr>
            <a:r>
              <a:rPr lang="en-US" sz="1600" kern="0" dirty="0" smtClean="0">
                <a:solidFill>
                  <a:schemeClr val="accent2"/>
                </a:solidFill>
                <a:latin typeface="+mn-lt"/>
              </a:rPr>
              <a:t>FHWA</a:t>
            </a:r>
            <a:endParaRPr lang="en-US" sz="1600" kern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4EC687-B007-4783-84EB-15F339C29BF4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Multiple resolution modeling (MRM)</a:t>
            </a:r>
          </a:p>
        </p:txBody>
      </p:sp>
      <p:grpSp>
        <p:nvGrpSpPr>
          <p:cNvPr id="5124" name="Group 63"/>
          <p:cNvGrpSpPr>
            <a:grpSpLocks/>
          </p:cNvGrpSpPr>
          <p:nvPr/>
        </p:nvGrpSpPr>
        <p:grpSpPr bwMode="auto">
          <a:xfrm>
            <a:off x="492125" y="1309688"/>
            <a:ext cx="8159750" cy="4610100"/>
            <a:chOff x="551336" y="1078992"/>
            <a:chExt cx="8160956" cy="4610607"/>
          </a:xfrm>
        </p:grpSpPr>
        <p:pic>
          <p:nvPicPr>
            <p:cNvPr id="51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3763" t="11690" r="9572" b="4420"/>
            <a:stretch>
              <a:fillRect/>
            </a:stretch>
          </p:blipFill>
          <p:spPr bwMode="auto">
            <a:xfrm>
              <a:off x="551336" y="1517905"/>
              <a:ext cx="3136342" cy="2689193"/>
            </a:xfrm>
            <a:prstGeom prst="rect">
              <a:avLst/>
            </a:prstGeom>
            <a:noFill/>
            <a:ln w="31750">
              <a:solidFill>
                <a:srgbClr val="A80000"/>
              </a:solidFill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916788" y="2328491"/>
              <a:ext cx="673199" cy="782724"/>
            </a:xfrm>
            <a:prstGeom prst="rect">
              <a:avLst/>
            </a:prstGeom>
            <a:noFill/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591576" y="2331667"/>
              <a:ext cx="3526358" cy="127014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16788" y="2326904"/>
              <a:ext cx="1455953" cy="128601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591576" y="3108040"/>
              <a:ext cx="3526358" cy="2227507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1532598" y="3496992"/>
              <a:ext cx="2225920" cy="145754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0635" t="15714" r="29912" b="17529"/>
            <a:stretch>
              <a:fillRect/>
            </a:stretch>
          </p:blipFill>
          <p:spPr bwMode="auto">
            <a:xfrm>
              <a:off x="3389372" y="2469000"/>
              <a:ext cx="2709320" cy="2858458"/>
            </a:xfrm>
            <a:prstGeom prst="rect">
              <a:avLst/>
            </a:prstGeom>
            <a:noFill/>
            <a:ln w="3175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3772850" y="2915931"/>
              <a:ext cx="503311" cy="587440"/>
            </a:xfrm>
            <a:prstGeom prst="rect">
              <a:avLst/>
            </a:prstGeom>
            <a:noFill/>
            <a:ln w="31750">
              <a:solidFill>
                <a:srgbClr val="9D4E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4272986" y="2920695"/>
              <a:ext cx="4328165" cy="212748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3710176" y="3564457"/>
              <a:ext cx="2190991" cy="2059291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774437" y="2920695"/>
              <a:ext cx="2057704" cy="212748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276161" y="3495433"/>
              <a:ext cx="4318638" cy="2190991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3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14404" t="1224" r="5229"/>
            <a:stretch>
              <a:fillRect/>
            </a:stretch>
          </p:blipFill>
          <p:spPr bwMode="auto">
            <a:xfrm>
              <a:off x="5849458" y="3150074"/>
              <a:ext cx="2736429" cy="2522450"/>
            </a:xfrm>
            <a:prstGeom prst="rect">
              <a:avLst/>
            </a:prstGeom>
            <a:noFill/>
            <a:ln w="31750">
              <a:solidFill>
                <a:srgbClr val="9D4E2F"/>
              </a:solidFill>
              <a:miter lim="800000"/>
              <a:headEnd/>
              <a:tailEnd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622785" y="1078992"/>
              <a:ext cx="3172294" cy="400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2000" b="1" dirty="0" err="1">
                  <a:solidFill>
                    <a:srgbClr val="A80000"/>
                  </a:solidFill>
                  <a:latin typeface="+mn-lt"/>
                </a:rPr>
                <a:t>Macrosimulation</a:t>
              </a:r>
              <a:endParaRPr lang="en-US" sz="2000" b="1" dirty="0">
                <a:solidFill>
                  <a:srgbClr val="A80000"/>
                </a:solidFill>
                <a:latin typeface="+mn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66417" y="1966502"/>
              <a:ext cx="2743605" cy="400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2000" b="1" dirty="0" err="1">
                  <a:solidFill>
                    <a:schemeClr val="bg2"/>
                  </a:solidFill>
                  <a:latin typeface="+mn-lt"/>
                </a:rPr>
                <a:t>Mesosimulation</a:t>
              </a:r>
              <a:endParaRPr lang="en-US" sz="2000" b="1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935345" y="2642851"/>
              <a:ext cx="2776947" cy="400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2000" b="1" dirty="0" err="1">
                  <a:solidFill>
                    <a:srgbClr val="9D4E2F"/>
                  </a:solidFill>
                  <a:latin typeface="+mn-lt"/>
                </a:rPr>
                <a:t>Microsimulation</a:t>
              </a:r>
              <a:endParaRPr lang="en-US" sz="2000" b="1" dirty="0">
                <a:solidFill>
                  <a:srgbClr val="9D4E2F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27170-1AE3-4D71-9E48-516C5FEF6A7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Macrosimulations (static assignment)</a:t>
            </a:r>
            <a:br>
              <a:rPr lang="en-US" sz="2000" smtClean="0"/>
            </a:br>
            <a:endParaRPr lang="en-US" sz="2000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82688"/>
            <a:ext cx="5743575" cy="5103812"/>
          </a:xfrm>
          <a:noFill/>
        </p:spPr>
        <p:txBody>
          <a:bodyPr/>
          <a:lstStyle/>
          <a:p>
            <a:pPr lvl="1" eaLnBrk="1" hangingPunct="1"/>
            <a:r>
              <a:rPr lang="en-US" sz="2000" dirty="0" smtClean="0"/>
              <a:t>Interaction with regional travel demand models</a:t>
            </a:r>
          </a:p>
          <a:p>
            <a:pPr lvl="2" eaLnBrk="1" hangingPunct="1">
              <a:buFontTx/>
              <a:buNone/>
            </a:pPr>
            <a:endParaRPr lang="en-US" sz="1800" dirty="0" smtClean="0"/>
          </a:p>
          <a:p>
            <a:pPr lvl="1" eaLnBrk="1" hangingPunct="1"/>
            <a:r>
              <a:rPr lang="en-US" sz="2000" dirty="0" smtClean="0"/>
              <a:t>Types of outputs:</a:t>
            </a:r>
          </a:p>
          <a:p>
            <a:pPr lvl="2" eaLnBrk="1" hangingPunct="1"/>
            <a:r>
              <a:rPr lang="en-US" sz="1800" dirty="0" smtClean="0"/>
              <a:t>Total volume</a:t>
            </a:r>
          </a:p>
          <a:p>
            <a:pPr lvl="2" eaLnBrk="1" hangingPunct="1"/>
            <a:r>
              <a:rPr lang="en-US" sz="1800" dirty="0" smtClean="0"/>
              <a:t>Average speed / travel time</a:t>
            </a:r>
          </a:p>
          <a:p>
            <a:pPr lvl="2" eaLnBrk="1" hangingPunct="1"/>
            <a:endParaRPr lang="en-US" sz="1800" dirty="0" smtClean="0"/>
          </a:p>
          <a:p>
            <a:pPr lvl="1" eaLnBrk="1" hangingPunct="1"/>
            <a:r>
              <a:rPr lang="en-US" sz="2000" dirty="0" smtClean="0"/>
              <a:t>Do not provide temporal information about analysis period</a:t>
            </a:r>
          </a:p>
          <a:p>
            <a:pPr lvl="2" eaLnBrk="1" hangingPunct="1">
              <a:buFontTx/>
              <a:buNone/>
            </a:pPr>
            <a:endParaRPr lang="en-US" dirty="0" smtClean="0"/>
          </a:p>
          <a:p>
            <a:pPr lvl="1" eaLnBrk="1" hangingPunct="1"/>
            <a:r>
              <a:rPr lang="en-US" sz="2000" dirty="0" smtClean="0"/>
              <a:t>Model total demand, not capacity constrained</a:t>
            </a:r>
          </a:p>
          <a:p>
            <a:pPr lvl="2" eaLnBrk="1" hangingPunct="1"/>
            <a:r>
              <a:rPr lang="en-US" sz="1800" dirty="0" smtClean="0"/>
              <a:t>Total traffic volume over time period</a:t>
            </a:r>
          </a:p>
          <a:p>
            <a:pPr lvl="2" eaLnBrk="1" hangingPunct="1"/>
            <a:r>
              <a:rPr lang="en-US" sz="1800" dirty="0" smtClean="0"/>
              <a:t>Volume-to-capacity ratios can exceed 1.0</a:t>
            </a:r>
          </a:p>
          <a:p>
            <a:pPr lvl="1" eaLnBrk="1" hangingPunct="1">
              <a:buNone/>
            </a:pPr>
            <a:endParaRPr lang="en-US" sz="2000" dirty="0" smtClean="0"/>
          </a:p>
          <a:p>
            <a:pPr lvl="1" eaLnBrk="1" hangingPunct="1"/>
            <a:r>
              <a:rPr lang="en-US" sz="2000" dirty="0" smtClean="0"/>
              <a:t>Resulting ‘flow paths’ are often fed directly  into </a:t>
            </a:r>
            <a:r>
              <a:rPr lang="en-US" sz="2000" dirty="0" err="1" smtClean="0"/>
              <a:t>microsimulations</a:t>
            </a:r>
            <a:endParaRPr lang="en-US" sz="2000" dirty="0" smtClean="0"/>
          </a:p>
          <a:p>
            <a:pPr lvl="2" eaLnBrk="1" hangingPunct="1">
              <a:buFontTx/>
              <a:buNone/>
            </a:pPr>
            <a:endParaRPr lang="en-US" sz="1800" dirty="0" smtClean="0"/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 cstate="print"/>
          <a:srcRect l="23763" t="11690" r="9572" b="4420"/>
          <a:stretch>
            <a:fillRect/>
          </a:stretch>
        </p:blipFill>
        <p:spPr bwMode="auto">
          <a:xfrm>
            <a:off x="5765800" y="1565275"/>
            <a:ext cx="3136900" cy="2689225"/>
          </a:xfrm>
          <a:prstGeom prst="rect">
            <a:avLst/>
          </a:prstGeom>
          <a:noFill/>
          <a:ln w="31750">
            <a:solidFill>
              <a:srgbClr val="A80000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837238" y="1127125"/>
            <a:ext cx="31734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 err="1">
                <a:solidFill>
                  <a:srgbClr val="A80000"/>
                </a:solidFill>
                <a:latin typeface="+mn-lt"/>
              </a:rPr>
              <a:t>Macrosimulation</a:t>
            </a:r>
            <a:endParaRPr lang="en-US" sz="2000" b="1" dirty="0">
              <a:solidFill>
                <a:srgbClr val="A80000"/>
              </a:solidFill>
              <a:latin typeface="+mn-lt"/>
            </a:endParaRPr>
          </a:p>
        </p:txBody>
      </p:sp>
      <p:grpSp>
        <p:nvGrpSpPr>
          <p:cNvPr id="6151" name="Group 56"/>
          <p:cNvGrpSpPr>
            <a:grpSpLocks/>
          </p:cNvGrpSpPr>
          <p:nvPr/>
        </p:nvGrpSpPr>
        <p:grpSpPr bwMode="auto">
          <a:xfrm>
            <a:off x="6145213" y="4460875"/>
            <a:ext cx="2446337" cy="1349375"/>
            <a:chOff x="6172200" y="4572000"/>
            <a:chExt cx="2447302" cy="1348504"/>
          </a:xfrm>
        </p:grpSpPr>
        <p:sp>
          <p:nvSpPr>
            <p:cNvPr id="6152" name="Text Box 3"/>
            <p:cNvSpPr txBox="1">
              <a:spLocks noChangeArrowheads="1"/>
            </p:cNvSpPr>
            <p:nvPr/>
          </p:nvSpPr>
          <p:spPr bwMode="auto">
            <a:xfrm>
              <a:off x="6172200" y="4572000"/>
              <a:ext cx="2362200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/>
            </a:p>
            <a:p>
              <a:pPr>
                <a:spcBef>
                  <a:spcPct val="50000"/>
                </a:spcBef>
              </a:pPr>
              <a:endParaRPr lang="en-US" sz="1800"/>
            </a:p>
          </p:txBody>
        </p:sp>
        <p:pic>
          <p:nvPicPr>
            <p:cNvPr id="615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3763" t="11690" r="9572" b="4420"/>
            <a:stretch>
              <a:fillRect/>
            </a:stretch>
          </p:blipFill>
          <p:spPr bwMode="auto">
            <a:xfrm>
              <a:off x="6232874" y="4683658"/>
              <a:ext cx="929879" cy="797306"/>
            </a:xfrm>
            <a:prstGeom prst="rect">
              <a:avLst/>
            </a:prstGeom>
            <a:noFill/>
            <a:ln w="31750">
              <a:solidFill>
                <a:srgbClr val="A80000"/>
              </a:solidFill>
              <a:miter lim="800000"/>
              <a:headEnd/>
              <a:tailEnd/>
            </a:ln>
          </p:spPr>
        </p:pic>
        <p:sp>
          <p:nvSpPr>
            <p:cNvPr id="42" name="Rectangle 41"/>
            <p:cNvSpPr/>
            <p:nvPr/>
          </p:nvSpPr>
          <p:spPr>
            <a:xfrm>
              <a:off x="6637520" y="4924198"/>
              <a:ext cx="200104" cy="231625"/>
            </a:xfrm>
            <a:prstGeom prst="rect">
              <a:avLst/>
            </a:prstGeom>
            <a:noFill/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837624" y="4924198"/>
              <a:ext cx="1044987" cy="38075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637520" y="4924198"/>
              <a:ext cx="431970" cy="38075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837624" y="5155823"/>
              <a:ext cx="1044987" cy="659974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6523519" y="5269825"/>
              <a:ext cx="659974" cy="43197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5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0635" t="15714" r="29912" b="17529"/>
            <a:stretch>
              <a:fillRect/>
            </a:stretch>
          </p:blipFill>
          <p:spPr bwMode="auto">
            <a:xfrm>
              <a:off x="7074310" y="4965644"/>
              <a:ext cx="803273" cy="847491"/>
            </a:xfrm>
            <a:prstGeom prst="rect">
              <a:avLst/>
            </a:prstGeom>
            <a:noFill/>
            <a:ln w="3175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48" name="Rectangle 47"/>
            <p:cNvSpPr/>
            <p:nvPr/>
          </p:nvSpPr>
          <p:spPr>
            <a:xfrm>
              <a:off x="7188601" y="5098710"/>
              <a:ext cx="149284" cy="172926"/>
            </a:xfrm>
            <a:prstGeom prst="rect">
              <a:avLst/>
            </a:prstGeom>
            <a:noFill/>
            <a:ln w="31750">
              <a:solidFill>
                <a:srgbClr val="9D4E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336296" y="5100297"/>
              <a:ext cx="1283206" cy="61872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7169881" y="5290356"/>
              <a:ext cx="648868" cy="611428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188601" y="5100297"/>
              <a:ext cx="609840" cy="61872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337885" y="5270049"/>
              <a:ext cx="1280030" cy="648869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6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4404" t="1224" r="5229"/>
            <a:stretch>
              <a:fillRect/>
            </a:stretch>
          </p:blipFill>
          <p:spPr bwMode="auto">
            <a:xfrm>
              <a:off x="7803689" y="5167572"/>
              <a:ext cx="811311" cy="747869"/>
            </a:xfrm>
            <a:prstGeom prst="rect">
              <a:avLst/>
            </a:prstGeom>
            <a:noFill/>
            <a:ln w="31750">
              <a:solidFill>
                <a:srgbClr val="9D4E2F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8CDEC7-235B-40E4-8B60-5018D26D5E6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Why DTA?</a:t>
            </a:r>
            <a:br>
              <a:rPr lang="en-US" dirty="0" smtClean="0"/>
            </a:br>
            <a:r>
              <a:rPr lang="en-US" sz="2000" dirty="0" err="1" smtClean="0"/>
              <a:t>Microsimulations</a:t>
            </a:r>
            <a:endParaRPr lang="en-US" sz="2000" dirty="0" smtClean="0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172200" y="4572000"/>
            <a:ext cx="2362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82688"/>
            <a:ext cx="6049963" cy="4894262"/>
          </a:xfrm>
          <a:noFill/>
        </p:spPr>
        <p:txBody>
          <a:bodyPr/>
          <a:lstStyle/>
          <a:p>
            <a:pPr lvl="1" eaLnBrk="1" hangingPunct="1"/>
            <a:r>
              <a:rPr lang="en-US" sz="2000" dirty="0" smtClean="0"/>
              <a:t>Evaluate operations and design</a:t>
            </a:r>
          </a:p>
          <a:p>
            <a:pPr lvl="2" eaLnBrk="1" hangingPunct="1"/>
            <a:r>
              <a:rPr lang="en-US" sz="1800" dirty="0" smtClean="0"/>
              <a:t>Model individual vehicles in real time</a:t>
            </a:r>
          </a:p>
          <a:p>
            <a:pPr lvl="2" eaLnBrk="1" hangingPunct="1"/>
            <a:r>
              <a:rPr lang="en-US" sz="1800" dirty="0" smtClean="0"/>
              <a:t>Contain high level of vehicle behavior detail, infrastructure geometry detail</a:t>
            </a:r>
          </a:p>
          <a:p>
            <a:pPr lvl="2" eaLnBrk="1" hangingPunct="1"/>
            <a:endParaRPr lang="en-US" sz="1800" dirty="0" smtClean="0"/>
          </a:p>
          <a:p>
            <a:pPr lvl="1" eaLnBrk="1" hangingPunct="1"/>
            <a:r>
              <a:rPr lang="en-US" sz="2000" dirty="0" smtClean="0"/>
              <a:t>Capture network ‘friction’</a:t>
            </a:r>
          </a:p>
          <a:p>
            <a:pPr lvl="2" eaLnBrk="1" hangingPunct="1"/>
            <a:r>
              <a:rPr lang="en-US" sz="1800" dirty="0" smtClean="0"/>
              <a:t>Accelerating, Decelerating, Merging, Queuing</a:t>
            </a:r>
          </a:p>
          <a:p>
            <a:pPr lvl="2" eaLnBrk="1" hangingPunct="1"/>
            <a:endParaRPr lang="en-US" sz="1800" dirty="0" smtClean="0"/>
          </a:p>
          <a:p>
            <a:pPr lvl="1" eaLnBrk="1" hangingPunct="1"/>
            <a:r>
              <a:rPr lang="en-US" sz="2000" dirty="0" smtClean="0"/>
              <a:t>Vehicle paths are often fixed</a:t>
            </a:r>
          </a:p>
          <a:p>
            <a:pPr lvl="2" eaLnBrk="1" hangingPunct="1"/>
            <a:r>
              <a:rPr lang="en-US" sz="1800" dirty="0" smtClean="0"/>
              <a:t>Imported directly from </a:t>
            </a:r>
            <a:r>
              <a:rPr lang="en-US" sz="1800" dirty="0" err="1" smtClean="0"/>
              <a:t>macrosimulations</a:t>
            </a:r>
            <a:endParaRPr lang="en-US" sz="1800" dirty="0" smtClean="0"/>
          </a:p>
          <a:p>
            <a:pPr lvl="2" eaLnBrk="1" hangingPunct="1"/>
            <a:r>
              <a:rPr lang="en-US" sz="1800" dirty="0" smtClean="0"/>
              <a:t>Route choice capability not always present</a:t>
            </a:r>
          </a:p>
          <a:p>
            <a:pPr lvl="3" eaLnBrk="1" hangingPunct="1">
              <a:spcBef>
                <a:spcPts val="0"/>
              </a:spcBef>
            </a:pPr>
            <a:r>
              <a:rPr lang="en-US" sz="1600" dirty="0" smtClean="0">
                <a:latin typeface="+mn-lt"/>
              </a:rPr>
              <a:t>Diversion to other paths limited by size of network</a:t>
            </a:r>
          </a:p>
          <a:p>
            <a:pPr lvl="2" eaLnBrk="1" hangingPunct="1"/>
            <a:r>
              <a:rPr lang="en-US" sz="1800" dirty="0" smtClean="0"/>
              <a:t>Can overestimate delay, underestimate speeds</a:t>
            </a:r>
          </a:p>
          <a:p>
            <a:pPr lvl="2" eaLnBrk="1" hangingPunct="1">
              <a:buFontTx/>
              <a:buNone/>
            </a:pPr>
            <a:endParaRPr lang="en-US" sz="1800" dirty="0" smtClean="0"/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3" cstate="print"/>
          <a:srcRect l="14404" t="1224" r="5229"/>
          <a:stretch>
            <a:fillRect/>
          </a:stretch>
        </p:blipFill>
        <p:spPr bwMode="auto">
          <a:xfrm>
            <a:off x="6084888" y="1633538"/>
            <a:ext cx="2736850" cy="2522537"/>
          </a:xfrm>
          <a:prstGeom prst="rect">
            <a:avLst/>
          </a:prstGeom>
          <a:noFill/>
          <a:ln w="31750">
            <a:solidFill>
              <a:srgbClr val="9D4E2F"/>
            </a:solidFill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170613" y="1125538"/>
            <a:ext cx="27765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 err="1">
                <a:solidFill>
                  <a:srgbClr val="9D4E2F"/>
                </a:solidFill>
                <a:latin typeface="+mn-lt"/>
              </a:rPr>
              <a:t>Microsimulation</a:t>
            </a:r>
            <a:endParaRPr lang="en-US" sz="2000" b="1" dirty="0">
              <a:solidFill>
                <a:srgbClr val="9D4E2F"/>
              </a:solidFill>
              <a:latin typeface="+mn-lt"/>
            </a:endParaRPr>
          </a:p>
        </p:txBody>
      </p:sp>
      <p:grpSp>
        <p:nvGrpSpPr>
          <p:cNvPr id="7176" name="Group 24"/>
          <p:cNvGrpSpPr>
            <a:grpSpLocks/>
          </p:cNvGrpSpPr>
          <p:nvPr/>
        </p:nvGrpSpPr>
        <p:grpSpPr bwMode="auto">
          <a:xfrm>
            <a:off x="6145213" y="4460875"/>
            <a:ext cx="2446337" cy="1349375"/>
            <a:chOff x="6172200" y="4572000"/>
            <a:chExt cx="2447302" cy="1348504"/>
          </a:xfrm>
        </p:grpSpPr>
        <p:sp>
          <p:nvSpPr>
            <p:cNvPr id="7177" name="Text Box 3"/>
            <p:cNvSpPr txBox="1">
              <a:spLocks noChangeArrowheads="1"/>
            </p:cNvSpPr>
            <p:nvPr/>
          </p:nvSpPr>
          <p:spPr bwMode="auto">
            <a:xfrm>
              <a:off x="6172200" y="4572000"/>
              <a:ext cx="2362200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/>
            </a:p>
            <a:p>
              <a:pPr>
                <a:spcBef>
                  <a:spcPct val="50000"/>
                </a:spcBef>
              </a:pPr>
              <a:endParaRPr lang="en-US" sz="1800"/>
            </a:p>
          </p:txBody>
        </p:sp>
        <p:pic>
          <p:nvPicPr>
            <p:cNvPr id="717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3763" t="11690" r="9572" b="4420"/>
            <a:stretch>
              <a:fillRect/>
            </a:stretch>
          </p:blipFill>
          <p:spPr bwMode="auto">
            <a:xfrm>
              <a:off x="6232874" y="4683658"/>
              <a:ext cx="929879" cy="797306"/>
            </a:xfrm>
            <a:prstGeom prst="rect">
              <a:avLst/>
            </a:prstGeom>
            <a:noFill/>
            <a:ln w="31750">
              <a:solidFill>
                <a:srgbClr val="A80000"/>
              </a:solidFill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6637520" y="4924198"/>
              <a:ext cx="200104" cy="231625"/>
            </a:xfrm>
            <a:prstGeom prst="rect">
              <a:avLst/>
            </a:prstGeom>
            <a:noFill/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837624" y="4924198"/>
              <a:ext cx="1044987" cy="38075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37520" y="4924198"/>
              <a:ext cx="431970" cy="38075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837624" y="5155823"/>
              <a:ext cx="1044987" cy="659974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6523519" y="5269825"/>
              <a:ext cx="659974" cy="43197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8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0635" t="15714" r="29912" b="17529"/>
            <a:stretch>
              <a:fillRect/>
            </a:stretch>
          </p:blipFill>
          <p:spPr bwMode="auto">
            <a:xfrm>
              <a:off x="7074310" y="4965644"/>
              <a:ext cx="803273" cy="847491"/>
            </a:xfrm>
            <a:prstGeom prst="rect">
              <a:avLst/>
            </a:prstGeom>
            <a:noFill/>
            <a:ln w="3175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7188601" y="5098710"/>
              <a:ext cx="149284" cy="172926"/>
            </a:xfrm>
            <a:prstGeom prst="rect">
              <a:avLst/>
            </a:prstGeom>
            <a:noFill/>
            <a:ln w="31750">
              <a:solidFill>
                <a:srgbClr val="9D4E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336296" y="5100297"/>
              <a:ext cx="1283206" cy="61872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7169881" y="5290356"/>
              <a:ext cx="648868" cy="611428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88601" y="5100297"/>
              <a:ext cx="609840" cy="61872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37885" y="5270049"/>
              <a:ext cx="1280030" cy="648869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9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4404" t="1224" r="5229"/>
            <a:stretch>
              <a:fillRect/>
            </a:stretch>
          </p:blipFill>
          <p:spPr bwMode="auto">
            <a:xfrm>
              <a:off x="7803689" y="5167572"/>
              <a:ext cx="811311" cy="747869"/>
            </a:xfrm>
            <a:prstGeom prst="rect">
              <a:avLst/>
            </a:prstGeom>
            <a:noFill/>
            <a:ln w="31750">
              <a:solidFill>
                <a:srgbClr val="9D4E2F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 cstate="print"/>
          <a:srcRect l="30635" t="15714" r="29912" b="17529"/>
          <a:stretch>
            <a:fillRect/>
          </a:stretch>
        </p:blipFill>
        <p:spPr bwMode="auto">
          <a:xfrm>
            <a:off x="6194425" y="1625600"/>
            <a:ext cx="2709863" cy="2859088"/>
          </a:xfrm>
          <a:prstGeom prst="rect">
            <a:avLst/>
          </a:prstGeom>
          <a:noFill/>
          <a:ln w="317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272213" y="1122363"/>
            <a:ext cx="2743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 err="1">
                <a:solidFill>
                  <a:schemeClr val="bg2"/>
                </a:solidFill>
                <a:latin typeface="+mn-lt"/>
              </a:rPr>
              <a:t>Mesosimulation</a:t>
            </a:r>
            <a:endParaRPr lang="en-US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6CDA48-0AB1-4C17-9DE7-E4617FB34E7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Mesosimulations (dynamic traffic assignments)</a:t>
            </a:r>
          </a:p>
        </p:txBody>
      </p:sp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6172200" y="4572000"/>
            <a:ext cx="2362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81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92213"/>
            <a:ext cx="6178550" cy="4968875"/>
          </a:xfrm>
          <a:noFill/>
        </p:spPr>
        <p:txBody>
          <a:bodyPr/>
          <a:lstStyle/>
          <a:p>
            <a:pPr lvl="1" eaLnBrk="1" hangingPunct="1"/>
            <a:r>
              <a:rPr lang="en-US" sz="2000" dirty="0" smtClean="0"/>
              <a:t>Advances allow for ‘bridging gap’ between macro / micro models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Simulate individual vehicles continuously through time</a:t>
            </a:r>
          </a:p>
          <a:p>
            <a:pPr lvl="2"/>
            <a:r>
              <a:rPr lang="en-US" sz="1800" dirty="0" smtClean="0"/>
              <a:t>Demand segmented throughout analysis period to match real world peaking profiles</a:t>
            </a:r>
          </a:p>
          <a:p>
            <a:pPr lvl="2"/>
            <a:endParaRPr lang="en-US" dirty="0" smtClean="0"/>
          </a:p>
          <a:p>
            <a:pPr lvl="1"/>
            <a:r>
              <a:rPr lang="en-US" sz="2000" dirty="0" smtClean="0"/>
              <a:t>Vehicles are limited to carrying capacity of networks</a:t>
            </a:r>
          </a:p>
          <a:p>
            <a:pPr lvl="2"/>
            <a:r>
              <a:rPr lang="en-US" sz="1800" dirty="0" smtClean="0">
                <a:latin typeface="+mn-lt"/>
              </a:rPr>
              <a:t>Traffic builds through time</a:t>
            </a:r>
          </a:p>
          <a:p>
            <a:pPr lvl="2"/>
            <a:r>
              <a:rPr lang="en-US" sz="1800" dirty="0" smtClean="0">
                <a:latin typeface="+mn-lt"/>
              </a:rPr>
              <a:t>Choke points / queues develop</a:t>
            </a:r>
          </a:p>
          <a:p>
            <a:pPr lvl="2"/>
            <a:r>
              <a:rPr lang="en-US" sz="1800" dirty="0" smtClean="0">
                <a:latin typeface="+mn-lt"/>
              </a:rPr>
              <a:t>Influences upstream route choice</a:t>
            </a:r>
            <a:endParaRPr lang="en-US" sz="1600" dirty="0" smtClean="0">
              <a:latin typeface="+mn-lt"/>
            </a:endParaRPr>
          </a:p>
          <a:p>
            <a:pPr lvl="2"/>
            <a:r>
              <a:rPr lang="en-US" sz="1800" dirty="0" smtClean="0"/>
              <a:t>Trips in motion</a:t>
            </a:r>
          </a:p>
          <a:p>
            <a:pPr lvl="3"/>
            <a:r>
              <a:rPr lang="en-US" sz="1600" dirty="0" smtClean="0">
                <a:latin typeface="+mn-lt"/>
              </a:rPr>
              <a:t>Different travel profiles for vehicles throughout simulation period</a:t>
            </a:r>
          </a:p>
          <a:p>
            <a:pPr lvl="1" eaLnBrk="1" hangingPunct="1">
              <a:buFontTx/>
              <a:buNone/>
            </a:pPr>
            <a:endParaRPr lang="en-US" sz="2000" dirty="0" smtClean="0"/>
          </a:p>
        </p:txBody>
      </p:sp>
      <p:grpSp>
        <p:nvGrpSpPr>
          <p:cNvPr id="8200" name="Group 24"/>
          <p:cNvGrpSpPr>
            <a:grpSpLocks/>
          </p:cNvGrpSpPr>
          <p:nvPr/>
        </p:nvGrpSpPr>
        <p:grpSpPr bwMode="auto">
          <a:xfrm>
            <a:off x="6145213" y="4460875"/>
            <a:ext cx="2446337" cy="1349375"/>
            <a:chOff x="6172200" y="4572000"/>
            <a:chExt cx="2447302" cy="1348504"/>
          </a:xfrm>
        </p:grpSpPr>
        <p:sp>
          <p:nvSpPr>
            <p:cNvPr id="8201" name="Text Box 3"/>
            <p:cNvSpPr txBox="1">
              <a:spLocks noChangeArrowheads="1"/>
            </p:cNvSpPr>
            <p:nvPr/>
          </p:nvSpPr>
          <p:spPr bwMode="auto">
            <a:xfrm>
              <a:off x="6172200" y="4572000"/>
              <a:ext cx="2362200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/>
            </a:p>
            <a:p>
              <a:pPr>
                <a:spcBef>
                  <a:spcPct val="50000"/>
                </a:spcBef>
              </a:pPr>
              <a:endParaRPr lang="en-US" sz="1800"/>
            </a:p>
          </p:txBody>
        </p:sp>
        <p:pic>
          <p:nvPicPr>
            <p:cNvPr id="820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3763" t="11690" r="9572" b="4420"/>
            <a:stretch>
              <a:fillRect/>
            </a:stretch>
          </p:blipFill>
          <p:spPr bwMode="auto">
            <a:xfrm>
              <a:off x="6232874" y="4683658"/>
              <a:ext cx="929879" cy="797306"/>
            </a:xfrm>
            <a:prstGeom prst="rect">
              <a:avLst/>
            </a:prstGeom>
            <a:noFill/>
            <a:ln w="31750">
              <a:solidFill>
                <a:srgbClr val="A80000"/>
              </a:solidFill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6637520" y="4924198"/>
              <a:ext cx="200104" cy="231625"/>
            </a:xfrm>
            <a:prstGeom prst="rect">
              <a:avLst/>
            </a:prstGeom>
            <a:noFill/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837624" y="4924198"/>
              <a:ext cx="1044987" cy="38075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37520" y="4924198"/>
              <a:ext cx="431970" cy="38075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837624" y="5155823"/>
              <a:ext cx="1044987" cy="659974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6523519" y="5269825"/>
              <a:ext cx="659974" cy="43197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0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0635" t="15714" r="29912" b="17529"/>
            <a:stretch>
              <a:fillRect/>
            </a:stretch>
          </p:blipFill>
          <p:spPr bwMode="auto">
            <a:xfrm>
              <a:off x="7074310" y="4965644"/>
              <a:ext cx="803273" cy="847491"/>
            </a:xfrm>
            <a:prstGeom prst="rect">
              <a:avLst/>
            </a:prstGeom>
            <a:noFill/>
            <a:ln w="3175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7188601" y="5098710"/>
              <a:ext cx="149284" cy="172926"/>
            </a:xfrm>
            <a:prstGeom prst="rect">
              <a:avLst/>
            </a:prstGeom>
            <a:noFill/>
            <a:ln w="31750">
              <a:solidFill>
                <a:srgbClr val="9D4E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336296" y="5100297"/>
              <a:ext cx="1283206" cy="61872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7169881" y="5290356"/>
              <a:ext cx="648868" cy="611428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88601" y="5100297"/>
              <a:ext cx="609840" cy="61872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37885" y="5270049"/>
              <a:ext cx="1280030" cy="648869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1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4404" t="1224" r="5229"/>
            <a:stretch>
              <a:fillRect/>
            </a:stretch>
          </p:blipFill>
          <p:spPr bwMode="auto">
            <a:xfrm>
              <a:off x="7803689" y="5167572"/>
              <a:ext cx="811311" cy="747869"/>
            </a:xfrm>
            <a:prstGeom prst="rect">
              <a:avLst/>
            </a:prstGeom>
            <a:noFill/>
            <a:ln w="31750">
              <a:solidFill>
                <a:srgbClr val="9D4E2F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 l="30635" t="15714" r="29912" b="17529"/>
          <a:stretch>
            <a:fillRect/>
          </a:stretch>
        </p:blipFill>
        <p:spPr bwMode="auto">
          <a:xfrm>
            <a:off x="6194425" y="1625600"/>
            <a:ext cx="2709863" cy="2859088"/>
          </a:xfrm>
          <a:prstGeom prst="rect">
            <a:avLst/>
          </a:prstGeom>
          <a:noFill/>
          <a:ln w="317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272213" y="1122363"/>
            <a:ext cx="2743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 err="1">
                <a:solidFill>
                  <a:schemeClr val="bg2"/>
                </a:solidFill>
                <a:latin typeface="+mn-lt"/>
              </a:rPr>
              <a:t>Mesosimulation</a:t>
            </a:r>
            <a:endParaRPr lang="en-US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3B8D3A-EDF7-409F-BE8A-16725C5D84E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Mesosimulations (dynamic traffic assignments)</a:t>
            </a:r>
          </a:p>
        </p:txBody>
      </p:sp>
      <p:sp>
        <p:nvSpPr>
          <p:cNvPr id="9222" name="Text Box 3"/>
          <p:cNvSpPr txBox="1">
            <a:spLocks noChangeArrowheads="1"/>
          </p:cNvSpPr>
          <p:nvPr/>
        </p:nvSpPr>
        <p:spPr bwMode="auto">
          <a:xfrm>
            <a:off x="6172200" y="4572000"/>
            <a:ext cx="2362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/>
          </a:p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92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92213"/>
            <a:ext cx="6178550" cy="5943600"/>
          </a:xfrm>
          <a:noFill/>
        </p:spPr>
        <p:txBody>
          <a:bodyPr/>
          <a:lstStyle/>
          <a:p>
            <a:pPr lvl="1" eaLnBrk="1" hangingPunct="1"/>
            <a:r>
              <a:rPr lang="en-US" sz="2000" dirty="0" smtClean="0"/>
              <a:t>Provides necessary detail for answering current policy questions</a:t>
            </a:r>
          </a:p>
          <a:p>
            <a:pPr lvl="2" eaLnBrk="1" hangingPunct="1"/>
            <a:r>
              <a:rPr lang="en-US" sz="1800" dirty="0" smtClean="0"/>
              <a:t>Location and duration of congestion</a:t>
            </a:r>
          </a:p>
          <a:p>
            <a:pPr lvl="2" eaLnBrk="1" hangingPunct="1"/>
            <a:r>
              <a:rPr lang="en-US" sz="1800" dirty="0" smtClean="0"/>
              <a:t>Congestion management / pricing (tolling)</a:t>
            </a:r>
          </a:p>
          <a:p>
            <a:pPr lvl="2" eaLnBrk="1" hangingPunct="1"/>
            <a:r>
              <a:rPr lang="en-US" sz="1800" dirty="0" smtClean="0"/>
              <a:t>Reliability</a:t>
            </a:r>
          </a:p>
          <a:p>
            <a:pPr lvl="2" eaLnBrk="1" hangingPunct="1"/>
            <a:r>
              <a:rPr lang="en-US" sz="1800" dirty="0" smtClean="0"/>
              <a:t>GHG analysis</a:t>
            </a:r>
          </a:p>
          <a:p>
            <a:pPr lvl="2" eaLnBrk="1" hangingPunct="1"/>
            <a:r>
              <a:rPr lang="en-US" sz="1800" dirty="0" smtClean="0"/>
              <a:t>Time of day decisions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r>
              <a:rPr lang="en-US" sz="2000" dirty="0" smtClean="0"/>
              <a:t>Provides better input into </a:t>
            </a:r>
            <a:r>
              <a:rPr lang="en-US" sz="2000" dirty="0" err="1" smtClean="0"/>
              <a:t>microsimulations</a:t>
            </a:r>
            <a:endParaRPr lang="en-US" sz="2000" dirty="0" smtClean="0"/>
          </a:p>
          <a:p>
            <a:pPr lvl="2" eaLnBrk="1" hangingPunct="1"/>
            <a:r>
              <a:rPr lang="en-US" sz="1800" dirty="0" smtClean="0"/>
              <a:t>Less time spent calibrating / post-processing vehicle paths</a:t>
            </a:r>
          </a:p>
          <a:p>
            <a:pPr lvl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grpSp>
        <p:nvGrpSpPr>
          <p:cNvPr id="9224" name="Group 7"/>
          <p:cNvGrpSpPr>
            <a:grpSpLocks/>
          </p:cNvGrpSpPr>
          <p:nvPr/>
        </p:nvGrpSpPr>
        <p:grpSpPr bwMode="auto">
          <a:xfrm>
            <a:off x="6145213" y="4460875"/>
            <a:ext cx="2446337" cy="1349375"/>
            <a:chOff x="6172200" y="4572000"/>
            <a:chExt cx="2447302" cy="1348504"/>
          </a:xfrm>
        </p:grpSpPr>
        <p:sp>
          <p:nvSpPr>
            <p:cNvPr id="9225" name="Text Box 3"/>
            <p:cNvSpPr txBox="1">
              <a:spLocks noChangeArrowheads="1"/>
            </p:cNvSpPr>
            <p:nvPr/>
          </p:nvSpPr>
          <p:spPr bwMode="auto">
            <a:xfrm>
              <a:off x="6172200" y="4572000"/>
              <a:ext cx="2362200" cy="77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/>
            </a:p>
            <a:p>
              <a:pPr>
                <a:spcBef>
                  <a:spcPct val="50000"/>
                </a:spcBef>
              </a:pPr>
              <a:endParaRPr lang="en-US" sz="1800"/>
            </a:p>
          </p:txBody>
        </p:sp>
        <p:pic>
          <p:nvPicPr>
            <p:cNvPr id="922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3763" t="11690" r="9572" b="4420"/>
            <a:stretch>
              <a:fillRect/>
            </a:stretch>
          </p:blipFill>
          <p:spPr bwMode="auto">
            <a:xfrm>
              <a:off x="6232874" y="4683658"/>
              <a:ext cx="929879" cy="797306"/>
            </a:xfrm>
            <a:prstGeom prst="rect">
              <a:avLst/>
            </a:prstGeom>
            <a:noFill/>
            <a:ln w="31750">
              <a:solidFill>
                <a:srgbClr val="A80000"/>
              </a:solidFill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637520" y="4924198"/>
              <a:ext cx="200104" cy="231625"/>
            </a:xfrm>
            <a:prstGeom prst="rect">
              <a:avLst/>
            </a:prstGeom>
            <a:noFill/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837624" y="4924198"/>
              <a:ext cx="1044987" cy="38075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37520" y="4924198"/>
              <a:ext cx="431970" cy="38075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37624" y="5155823"/>
              <a:ext cx="1044987" cy="659974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6523519" y="5269825"/>
              <a:ext cx="659974" cy="431970"/>
            </a:xfrm>
            <a:prstGeom prst="line">
              <a:avLst/>
            </a:prstGeom>
            <a:ln w="317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0635" t="15714" r="29912" b="17529"/>
            <a:stretch>
              <a:fillRect/>
            </a:stretch>
          </p:blipFill>
          <p:spPr bwMode="auto">
            <a:xfrm>
              <a:off x="7074310" y="4965644"/>
              <a:ext cx="803273" cy="847491"/>
            </a:xfrm>
            <a:prstGeom prst="rect">
              <a:avLst/>
            </a:prstGeom>
            <a:noFill/>
            <a:ln w="31750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7188601" y="5098710"/>
              <a:ext cx="149284" cy="172926"/>
            </a:xfrm>
            <a:prstGeom prst="rect">
              <a:avLst/>
            </a:prstGeom>
            <a:noFill/>
            <a:ln w="31750">
              <a:solidFill>
                <a:srgbClr val="9D4E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336296" y="5100297"/>
              <a:ext cx="1283206" cy="61872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7169881" y="5290356"/>
              <a:ext cx="648868" cy="611428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188601" y="5100297"/>
              <a:ext cx="609840" cy="61872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337885" y="5270049"/>
              <a:ext cx="1280030" cy="648869"/>
            </a:xfrm>
            <a:prstGeom prst="line">
              <a:avLst/>
            </a:prstGeom>
            <a:ln w="31750">
              <a:solidFill>
                <a:srgbClr val="9D4E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3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4404" t="1224" r="5229"/>
            <a:stretch>
              <a:fillRect/>
            </a:stretch>
          </p:blipFill>
          <p:spPr bwMode="auto">
            <a:xfrm>
              <a:off x="7803689" y="5167572"/>
              <a:ext cx="811311" cy="747869"/>
            </a:xfrm>
            <a:prstGeom prst="rect">
              <a:avLst/>
            </a:prstGeom>
            <a:noFill/>
            <a:ln w="31750">
              <a:solidFill>
                <a:srgbClr val="9D4E2F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4"/>
          <p:cNvPicPr>
            <a:picLocks noChangeAspect="1"/>
          </p:cNvPicPr>
          <p:nvPr/>
        </p:nvPicPr>
        <p:blipFill>
          <a:blip r:embed="rId3" cstate="print"/>
          <a:srcRect l="37746" t="23962" r="20711" b="6342"/>
          <a:stretch>
            <a:fillRect/>
          </a:stretch>
        </p:blipFill>
        <p:spPr bwMode="auto">
          <a:xfrm>
            <a:off x="2721293" y="1171711"/>
            <a:ext cx="4205287" cy="47689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60AD9-A4FE-4E6D-9155-426C9E32B43F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4488"/>
            <a:ext cx="8458200" cy="762000"/>
          </a:xfrm>
        </p:spPr>
        <p:txBody>
          <a:bodyPr/>
          <a:lstStyle/>
          <a:p>
            <a:pPr eaLnBrk="1" hangingPunct="1"/>
            <a:r>
              <a:rPr lang="en-US" smtClean="0"/>
              <a:t>Why DTA?</a:t>
            </a:r>
            <a:br>
              <a:rPr lang="en-US" smtClean="0"/>
            </a:br>
            <a:r>
              <a:rPr lang="en-US" sz="2000" smtClean="0"/>
              <a:t>Temporal advantages of DTA</a:t>
            </a:r>
            <a:endParaRPr lang="en-US" smtClean="0"/>
          </a:p>
        </p:txBody>
      </p:sp>
      <p:sp>
        <p:nvSpPr>
          <p:cNvPr id="10249" name="TextBox 5"/>
          <p:cNvSpPr txBox="1">
            <a:spLocks noChangeArrowheads="1"/>
          </p:cNvSpPr>
          <p:nvPr/>
        </p:nvSpPr>
        <p:spPr bwMode="auto">
          <a:xfrm>
            <a:off x="4610419" y="2689995"/>
            <a:ext cx="4828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ahoma" pitchFamily="34" charset="0"/>
                <a:cs typeface="Tahoma" pitchFamily="34" charset="0"/>
              </a:rPr>
              <a:t>CBD</a:t>
            </a:r>
            <a:endParaRPr lang="en-US" sz="1100" b="1" dirty="0"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029519" y="1425075"/>
            <a:ext cx="12570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Vancouver, WA</a:t>
            </a:r>
            <a:endParaRPr lang="en-US" sz="1100" b="1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 rot="1023527">
            <a:off x="4902348" y="1760432"/>
            <a:ext cx="10663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 i="1" dirty="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Columbia River</a:t>
            </a:r>
            <a:endParaRPr lang="en-US" sz="900" b="1" i="1" dirty="0">
              <a:solidFill>
                <a:schemeClr val="accent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 rot="2603625">
            <a:off x="3643480" y="2049990"/>
            <a:ext cx="116089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 i="1" dirty="0" smtClean="0">
                <a:solidFill>
                  <a:schemeClr val="accent1"/>
                </a:solidFill>
                <a:latin typeface="Tahoma" pitchFamily="34" charset="0"/>
                <a:cs typeface="Tahoma" pitchFamily="34" charset="0"/>
              </a:rPr>
              <a:t>Willamette River</a:t>
            </a:r>
            <a:endParaRPr lang="en-US" sz="900" b="1" i="1" dirty="0">
              <a:solidFill>
                <a:schemeClr val="accent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6606540" y="5417820"/>
            <a:ext cx="274320" cy="457200"/>
          </a:xfrm>
          <a:prstGeom prst="triangle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6576379" y="5593215"/>
            <a:ext cx="3433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N</a:t>
            </a:r>
            <a:endParaRPr lang="en-US" sz="1600" b="1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4892359" y="3101475"/>
            <a:ext cx="13340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Portland, OR</a:t>
            </a:r>
            <a:endParaRPr lang="en-US" sz="1400" b="1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31541</TotalTime>
  <Words>1449</Words>
  <Application>Microsoft Office PowerPoint</Application>
  <PresentationFormat>On-screen Show (4:3)</PresentationFormat>
  <Paragraphs>540</Paragraphs>
  <Slides>37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Default Design</vt:lpstr>
      <vt:lpstr>Development of a Dynamic Traffic Assignment (DTA)  for the Portland Metropolitan Region</vt:lpstr>
      <vt:lpstr>Acknowledgements</vt:lpstr>
      <vt:lpstr>Presentation Outline</vt:lpstr>
      <vt:lpstr>Why DTA? Multiple resolution modeling (MRM)</vt:lpstr>
      <vt:lpstr>Why DTA? Macrosimulations (static assignment) </vt:lpstr>
      <vt:lpstr>Why DTA? Microsimulations</vt:lpstr>
      <vt:lpstr>Why DTA? Mesosimulations (dynamic traffic assignments)</vt:lpstr>
      <vt:lpstr>Why DTA? Mesosimulations (dynamic traffic assignments)</vt:lpstr>
      <vt:lpstr>Why DTA? Temporal advantages of DTA</vt:lpstr>
      <vt:lpstr>Why DTA? Temporal advantages of DTA</vt:lpstr>
      <vt:lpstr>Why DTA? Temporal advantages of DTA</vt:lpstr>
      <vt:lpstr>Why DTA? Temporal advantages of DTA</vt:lpstr>
      <vt:lpstr>Why DTA? Temporal advantages of DTA</vt:lpstr>
      <vt:lpstr>Why DTA? Temporal advantages of DTA</vt:lpstr>
      <vt:lpstr>Why DTA? Temporal advantages of DTA</vt:lpstr>
      <vt:lpstr>Why DTA? Measuring reliability using DTA stochasticity</vt:lpstr>
      <vt:lpstr>Why DTA? Measuring reliability using DTA stochasticity</vt:lpstr>
      <vt:lpstr>Why DTA?  Measuring reliability using DTA stochasticity</vt:lpstr>
      <vt:lpstr>Why DTA?  Measuring reliability using DTA stochasticity</vt:lpstr>
      <vt:lpstr>Why DTA?  Measuring reliability using DTA stochasticity</vt:lpstr>
      <vt:lpstr>What’s required for DTA? Network : data sources</vt:lpstr>
      <vt:lpstr>What’s required for DTA? Network : roadway geometries</vt:lpstr>
      <vt:lpstr>What’s required for DTA? Network : roadway geometries</vt:lpstr>
      <vt:lpstr>What’s required for DTA? Network : controlled intersections</vt:lpstr>
      <vt:lpstr>What’s required for DTA? Network : intersection geometries</vt:lpstr>
      <vt:lpstr>What’s required for DTA? Trip Tables : static vs. dynamic </vt:lpstr>
      <vt:lpstr>Challenges to applying DTA Operations vs. Long-range planning </vt:lpstr>
      <vt:lpstr>Challenges to applying DTA  Operations vs. Long-range planning  </vt:lpstr>
      <vt:lpstr>Challenges to applying DTA  Adjusting future year demand</vt:lpstr>
      <vt:lpstr>Challenges to applying DTA  Adjusting future year demand </vt:lpstr>
      <vt:lpstr>Challenges to applying DTA  Adjusting future year demand  </vt:lpstr>
      <vt:lpstr>Next steps Short-term</vt:lpstr>
      <vt:lpstr>Next steps Short-term</vt:lpstr>
      <vt:lpstr>Next steps Long-term</vt:lpstr>
      <vt:lpstr>Questions?</vt:lpstr>
      <vt:lpstr>Runtimes DynusT </vt:lpstr>
      <vt:lpstr>Costs Research and development  </vt:lpstr>
    </vt:vector>
  </TitlesOfParts>
  <Company>Parisi Associates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Definition</dc:title>
  <dc:subject>Columbia River Crossing</dc:subject>
  <dc:creator>Peter Bosa</dc:creator>
  <cp:lastModifiedBy>MRCLAPTOP</cp:lastModifiedBy>
  <cp:revision>903</cp:revision>
  <cp:lastPrinted>2005-09-12T18:31:19Z</cp:lastPrinted>
  <dcterms:created xsi:type="dcterms:W3CDTF">2005-08-29T03:34:03Z</dcterms:created>
  <dcterms:modified xsi:type="dcterms:W3CDTF">2011-05-09T14:09:22Z</dcterms:modified>
</cp:coreProperties>
</file>